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81" r:id="rId2"/>
    <p:sldId id="430" r:id="rId3"/>
    <p:sldId id="336" r:id="rId4"/>
    <p:sldId id="415" r:id="rId5"/>
    <p:sldId id="431" r:id="rId6"/>
    <p:sldId id="385" r:id="rId7"/>
    <p:sldId id="382" r:id="rId8"/>
    <p:sldId id="432" r:id="rId9"/>
    <p:sldId id="386" r:id="rId10"/>
    <p:sldId id="394" r:id="rId11"/>
    <p:sldId id="395" r:id="rId12"/>
    <p:sldId id="388" r:id="rId13"/>
    <p:sldId id="348" r:id="rId14"/>
    <p:sldId id="414" r:id="rId15"/>
    <p:sldId id="39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Berman" initials="MB" lastIdx="1" clrIdx="0"/>
  <p:cmAuthor id="1" name="Tsiames (Volt)" initials="MT" lastIdx="1" clrIdx="1"/>
  <p:cmAuthor id="2" name="Tom Saul" initials="T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B689F"/>
    <a:srgbClr val="E2E1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78" autoAdjust="0"/>
  </p:normalViewPr>
  <p:slideViewPr>
    <p:cSldViewPr>
      <p:cViewPr>
        <p:scale>
          <a:sx n="100" d="100"/>
          <a:sy n="100" d="100"/>
        </p:scale>
        <p:origin x="-27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4" d="100"/>
          <a:sy n="124" d="100"/>
        </p:scale>
        <p:origin x="-792" y="19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BE775-062F-425B-9F09-8716C53792D9}" type="datetimeFigureOut">
              <a:rPr lang="en-US" smtClean="0"/>
              <a:pPr/>
              <a:t>9/25/2012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8F84D-CB24-4423-B3D6-68640125017F}" type="slidenum">
              <a:rPr lang="en-US" smtClean="0"/>
              <a:pPr/>
              <a:t>‹#›</a:t>
            </a:fld>
            <a:endParaRPr lang="en-US" dirty="0"/>
          </a:p>
        </p:txBody>
      </p:sp>
    </p:spTree>
    <p:extLst>
      <p:ext uri="{BB962C8B-B14F-4D97-AF65-F5344CB8AC3E}">
        <p14:creationId xmlns="" xmlns:p14="http://schemas.microsoft.com/office/powerpoint/2010/main" val="102996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EE6AB-1D9B-4925-8FC0-3ED77D8DBF48}" type="slidenum">
              <a:rPr lang="en-US"/>
              <a:pPr/>
              <a:t>1</a:t>
            </a:fld>
            <a:endParaRPr lang="en-US" dirty="0"/>
          </a:p>
        </p:txBody>
      </p:sp>
      <p:sp>
        <p:nvSpPr>
          <p:cNvPr id="350210" name="Rectangle 2"/>
          <p:cNvSpPr>
            <a:spLocks noGrp="1" noRot="1" noChangeAspect="1" noChangeArrowheads="1" noTextEdit="1"/>
          </p:cNvSpPr>
          <p:nvPr>
            <p:ph type="sldImg"/>
          </p:nvPr>
        </p:nvSpPr>
        <p:spPr bwMode="auto">
          <a:xfrm>
            <a:off x="1139825" y="744538"/>
            <a:ext cx="4592638" cy="3446462"/>
          </a:xfrm>
          <a:prstGeom prst="rect">
            <a:avLst/>
          </a:prstGeom>
          <a:solidFill>
            <a:srgbClr val="FFFFFF"/>
          </a:solidFill>
          <a:ln>
            <a:solidFill>
              <a:srgbClr val="000000"/>
            </a:solidFill>
            <a:miter lim="800000"/>
            <a:headEnd/>
            <a:tailEnd/>
          </a:ln>
        </p:spPr>
      </p:sp>
      <p:sp>
        <p:nvSpPr>
          <p:cNvPr id="350211" name="Rectangle 3"/>
          <p:cNvSpPr>
            <a:spLocks noGrp="1" noChangeArrowheads="1"/>
          </p:cNvSpPr>
          <p:nvPr>
            <p:ph type="body" idx="1"/>
          </p:nvPr>
        </p:nvSpPr>
        <p:spPr bwMode="auto">
          <a:xfrm>
            <a:off x="895189" y="4345984"/>
            <a:ext cx="5081420" cy="4123195"/>
          </a:xfrm>
          <a:prstGeom prst="rect">
            <a:avLst/>
          </a:prstGeom>
          <a:solidFill>
            <a:srgbClr val="FFFFFF"/>
          </a:solidFill>
          <a:ln>
            <a:solidFill>
              <a:srgbClr val="000000"/>
            </a:solidFill>
            <a:miter lim="800000"/>
            <a:headEnd/>
            <a:tailEnd/>
          </a:ln>
        </p:spPr>
        <p:txBody>
          <a:bodyPr/>
          <a:lstStyle/>
          <a:p>
            <a:pPr>
              <a:buClr>
                <a:schemeClr val="accent2"/>
              </a:buClr>
              <a:buFontTx/>
              <a:buChar cha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98F84D-CB24-4423-B3D6-68640125017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98F84D-CB24-4423-B3D6-68640125017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90600"/>
            <a:ext cx="4419600" cy="2286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52400" y="4038600"/>
            <a:ext cx="4495800" cy="1295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72ABD1-E10F-4A94-A663-23B98C6A9FBD}" type="slidenum">
              <a:rPr lang="en-US" smtClean="0"/>
              <a:pPr/>
              <a:t>‹#›</a:t>
            </a:fld>
            <a:endParaRPr lang="en-US" dirty="0"/>
          </a:p>
        </p:txBody>
      </p:sp>
      <p:pic>
        <p:nvPicPr>
          <p:cNvPr id="8" name="Picture 7" descr="OnDemandSolutions_bluebtransparent.png"/>
          <p:cNvPicPr>
            <a:picLocks noChangeAspect="1"/>
          </p:cNvPicPr>
          <p:nvPr userDrawn="1"/>
        </p:nvPicPr>
        <p:blipFill>
          <a:blip r:embed="rId3" cstate="print"/>
          <a:stretch>
            <a:fillRect/>
          </a:stretch>
        </p:blipFill>
        <p:spPr>
          <a:xfrm>
            <a:off x="3276600" y="5410200"/>
            <a:ext cx="2895600" cy="76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72ABD1-E10F-4A94-A663-23B98C6A9F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72ABD1-E10F-4A94-A663-23B98C6A9FB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descr="14040-VoltDelta-cover2.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304800" y="1676400"/>
            <a:ext cx="4448175" cy="447675"/>
          </a:xfrm>
        </p:spPr>
        <p:txBody>
          <a:bodyPr anchor="b" anchorCtr="0"/>
          <a:lstStyle>
            <a:lvl1pPr>
              <a:buNone/>
              <a:defRPr sz="2200" baseline="0">
                <a:solidFill>
                  <a:schemeClr val="tx2">
                    <a:lumMod val="75000"/>
                    <a:lumOff val="25000"/>
                  </a:schemeClr>
                </a:solidFill>
              </a:defRPr>
            </a:lvl1pPr>
            <a:lvl2pPr>
              <a:buNone/>
              <a:defRPr/>
            </a:lvl2pPr>
            <a:lvl3pPr>
              <a:buNone/>
              <a:defRPr/>
            </a:lvl3pPr>
            <a:lvl4pPr>
              <a:buNone/>
              <a:defRPr/>
            </a:lvl4pPr>
            <a:lvl5pPr>
              <a:buNone/>
              <a:defRPr/>
            </a:lvl5pPr>
          </a:lstStyle>
          <a:p>
            <a:pPr lvl="0"/>
            <a:r>
              <a:rPr lang="en-US" dirty="0" smtClean="0"/>
              <a:t>Click to edit Presenter name</a:t>
            </a:r>
          </a:p>
        </p:txBody>
      </p:sp>
      <p:sp>
        <p:nvSpPr>
          <p:cNvPr id="10" name="Text Placeholder 9"/>
          <p:cNvSpPr>
            <a:spLocks noGrp="1"/>
          </p:cNvSpPr>
          <p:nvPr>
            <p:ph type="body" sz="quarter" idx="11"/>
          </p:nvPr>
        </p:nvSpPr>
        <p:spPr>
          <a:xfrm>
            <a:off x="304800" y="2095500"/>
            <a:ext cx="4495800" cy="590550"/>
          </a:xfrm>
        </p:spPr>
        <p:txBody>
          <a:bodyPr/>
          <a:lstStyle>
            <a:lvl1pPr>
              <a:buNone/>
              <a:defRPr sz="2200">
                <a:solidFill>
                  <a:schemeClr val="accent6"/>
                </a:solidFill>
              </a:defRPr>
            </a:lvl1pPr>
          </a:lstStyle>
          <a:p>
            <a:pPr lvl="0"/>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descr="14040-VoltDelta-DIV.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722313" y="2959100"/>
            <a:ext cx="3754437" cy="1362075"/>
          </a:xfrm>
        </p:spPr>
        <p:txBody>
          <a:bodyPr anchor="t"/>
          <a:lstStyle>
            <a:lvl1pPr algn="l">
              <a:defRPr sz="3200" b="1" cap="none">
                <a:solidFill>
                  <a:schemeClr val="accent6"/>
                </a:solidFill>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72ABD1-E10F-4A94-A663-23B98C6A9FBD}" type="slidenum">
              <a:rPr lang="en-US" smtClean="0"/>
              <a:pPr/>
              <a:t>‹#›</a:t>
            </a:fld>
            <a:endParaRPr lang="en-US" dirty="0"/>
          </a:p>
        </p:txBody>
      </p:sp>
      <p:pic>
        <p:nvPicPr>
          <p:cNvPr id="6" name="Picture 5" descr="Nevada511_pptinsidepg.jpg"/>
          <p:cNvPicPr>
            <a:picLocks noChangeAspect="1"/>
          </p:cNvPicPr>
          <p:nvPr userDrawn="1"/>
        </p:nvPicPr>
        <p:blipFill>
          <a:blip r:embed="rId2" cstate="print"/>
          <a:stretch>
            <a:fillRect/>
          </a:stretch>
        </p:blipFill>
        <p:spPr>
          <a:xfrm>
            <a:off x="0" y="152400"/>
            <a:ext cx="9144000" cy="1143000"/>
          </a:xfrm>
          <a:prstGeom prst="rect">
            <a:avLst/>
          </a:prstGeom>
        </p:spPr>
      </p:pic>
      <p:sp>
        <p:nvSpPr>
          <p:cNvPr id="2" name="Title 1"/>
          <p:cNvSpPr>
            <a:spLocks noGrp="1"/>
          </p:cNvSpPr>
          <p:nvPr>
            <p:ph type="title"/>
          </p:nvPr>
        </p:nvSpPr>
        <p:spPr>
          <a:xfrm>
            <a:off x="1143000" y="182562"/>
            <a:ext cx="7848600" cy="1112838"/>
          </a:xfrm>
        </p:spPr>
        <p:txBody>
          <a:bodyPr>
            <a:normAutofit/>
          </a:bodyPr>
          <a:lstStyle>
            <a:lvl1pPr>
              <a:defRPr sz="4000" b="1">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FirstData_insidepgs.jpg"/>
          <p:cNvPicPr>
            <a:picLocks noChangeAspect="1"/>
          </p:cNvPicPr>
          <p:nvPr userDrawn="1"/>
        </p:nvPicPr>
        <p:blipFill>
          <a:blip r:embed="rId2" cstate="print"/>
          <a:stretch>
            <a:fillRect/>
          </a:stretch>
        </p:blipFill>
        <p:spPr>
          <a:xfrm>
            <a:off x="0" y="230124"/>
            <a:ext cx="9144000" cy="1143000"/>
          </a:xfrm>
          <a:prstGeom prst="rect">
            <a:avLst/>
          </a:prstGeom>
        </p:spPr>
      </p:pic>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72ABD1-E10F-4A94-A663-23B98C6A9FBD}" type="slidenum">
              <a:rPr lang="en-US" smtClean="0"/>
              <a:pPr/>
              <a:t>‹#›</a:t>
            </a:fld>
            <a:endParaRPr lang="en-US" dirty="0"/>
          </a:p>
        </p:txBody>
      </p:sp>
      <p:pic>
        <p:nvPicPr>
          <p:cNvPr id="10" name="Picture 9" descr="OnDemandSolutions_bluebtransparent.png"/>
          <p:cNvPicPr>
            <a:picLocks noChangeAspect="1"/>
          </p:cNvPicPr>
          <p:nvPr userDrawn="1"/>
        </p:nvPicPr>
        <p:blipFill>
          <a:blip r:embed="rId3" cstate="print"/>
          <a:stretch>
            <a:fillRect/>
          </a:stretch>
        </p:blipFill>
        <p:spPr>
          <a:xfrm>
            <a:off x="6781800" y="6248400"/>
            <a:ext cx="1676400" cy="4411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72ABD1-E10F-4A94-A663-23B98C6A9FBD}" type="slidenum">
              <a:rPr lang="en-US" smtClean="0"/>
              <a:pPr/>
              <a:t>‹#›</a:t>
            </a:fld>
            <a:endParaRPr lang="en-US" dirty="0"/>
          </a:p>
        </p:txBody>
      </p:sp>
      <p:pic>
        <p:nvPicPr>
          <p:cNvPr id="7" name="Picture 6" descr="FirstData_insidepgs.jpg"/>
          <p:cNvPicPr>
            <a:picLocks noChangeAspect="1"/>
          </p:cNvPicPr>
          <p:nvPr userDrawn="1"/>
        </p:nvPicPr>
        <p:blipFill>
          <a:blip r:embed="rId2" cstate="print"/>
          <a:stretch>
            <a:fillRect/>
          </a:stretch>
        </p:blipFill>
        <p:spPr>
          <a:xfrm>
            <a:off x="0" y="230124"/>
            <a:ext cx="9144000" cy="1143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FirstData_insidepgs.jpg"/>
          <p:cNvPicPr>
            <a:picLocks noChangeAspect="1"/>
          </p:cNvPicPr>
          <p:nvPr userDrawn="1"/>
        </p:nvPicPr>
        <p:blipFill>
          <a:blip r:embed="rId2" cstate="print"/>
          <a:stretch>
            <a:fillRect/>
          </a:stretch>
        </p:blipFill>
        <p:spPr>
          <a:xfrm>
            <a:off x="0" y="230124"/>
            <a:ext cx="9144000" cy="1143000"/>
          </a:xfrm>
          <a:prstGeom prst="rect">
            <a:avLst/>
          </a:prstGeom>
        </p:spPr>
      </p:pic>
      <p:sp>
        <p:nvSpPr>
          <p:cNvPr id="2" name="Title 1"/>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72ABD1-E10F-4A94-A663-23B98C6A9FBD}" type="slidenum">
              <a:rPr lang="en-US" smtClean="0"/>
              <a:pPr/>
              <a:t>‹#›</a:t>
            </a:fld>
            <a:endParaRPr lang="en-US" dirty="0"/>
          </a:p>
        </p:txBody>
      </p:sp>
      <p:pic>
        <p:nvPicPr>
          <p:cNvPr id="11" name="Picture 10" descr="OnDemandSolutions_bluebtransparent.png"/>
          <p:cNvPicPr>
            <a:picLocks noChangeAspect="1"/>
          </p:cNvPicPr>
          <p:nvPr userDrawn="1"/>
        </p:nvPicPr>
        <p:blipFill>
          <a:blip r:embed="rId3" cstate="print"/>
          <a:stretch>
            <a:fillRect/>
          </a:stretch>
        </p:blipFill>
        <p:spPr>
          <a:xfrm>
            <a:off x="6781800" y="6248400"/>
            <a:ext cx="1676400" cy="44115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irstData_insidepgs.jpg"/>
          <p:cNvPicPr>
            <a:picLocks noChangeAspect="1"/>
          </p:cNvPicPr>
          <p:nvPr userDrawn="1"/>
        </p:nvPicPr>
        <p:blipFill>
          <a:blip r:embed="rId2" cstate="print"/>
          <a:stretch>
            <a:fillRect/>
          </a:stretch>
        </p:blipFill>
        <p:spPr>
          <a:xfrm>
            <a:off x="0" y="230124"/>
            <a:ext cx="9144000" cy="1143000"/>
          </a:xfrm>
          <a:prstGeom prst="rect">
            <a:avLst/>
          </a:prstGeom>
        </p:spPr>
      </p:pic>
      <p:sp>
        <p:nvSpPr>
          <p:cNvPr id="2" name="Title 1"/>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72ABD1-E10F-4A94-A663-23B98C6A9FBD}" type="slidenum">
              <a:rPr lang="en-US" smtClean="0"/>
              <a:pPr/>
              <a:t>‹#›</a:t>
            </a:fld>
            <a:endParaRPr lang="en-US" dirty="0"/>
          </a:p>
        </p:txBody>
      </p:sp>
      <p:pic>
        <p:nvPicPr>
          <p:cNvPr id="13" name="Picture 12" descr="OnDemandSolutions_bluebtransparent.png"/>
          <p:cNvPicPr>
            <a:picLocks noChangeAspect="1"/>
          </p:cNvPicPr>
          <p:nvPr userDrawn="1"/>
        </p:nvPicPr>
        <p:blipFill>
          <a:blip r:embed="rId3" cstate="print"/>
          <a:stretch>
            <a:fillRect/>
          </a:stretch>
        </p:blipFill>
        <p:spPr>
          <a:xfrm>
            <a:off x="6781800" y="6248400"/>
            <a:ext cx="1676400" cy="44115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FirstData_insidepgs.jpg"/>
          <p:cNvPicPr>
            <a:picLocks noChangeAspect="1"/>
          </p:cNvPicPr>
          <p:nvPr userDrawn="1"/>
        </p:nvPicPr>
        <p:blipFill>
          <a:blip r:embed="rId2" cstate="print"/>
          <a:stretch>
            <a:fillRect/>
          </a:stretch>
        </p:blipFill>
        <p:spPr>
          <a:xfrm>
            <a:off x="0" y="230124"/>
            <a:ext cx="9144000" cy="1143000"/>
          </a:xfrm>
          <a:prstGeom prst="rect">
            <a:avLst/>
          </a:prstGeom>
        </p:spPr>
      </p:pic>
      <p:sp>
        <p:nvSpPr>
          <p:cNvPr id="2" name="Title 1"/>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72ABD1-E10F-4A94-A663-23B98C6A9FBD}" type="slidenum">
              <a:rPr lang="en-US" smtClean="0"/>
              <a:pPr/>
              <a:t>‹#›</a:t>
            </a:fld>
            <a:endParaRPr lang="en-US" dirty="0"/>
          </a:p>
        </p:txBody>
      </p:sp>
      <p:pic>
        <p:nvPicPr>
          <p:cNvPr id="9" name="Picture 8" descr="OnDemandSolutions_bluebtransparent.png"/>
          <p:cNvPicPr>
            <a:picLocks noChangeAspect="1"/>
          </p:cNvPicPr>
          <p:nvPr userDrawn="1"/>
        </p:nvPicPr>
        <p:blipFill>
          <a:blip r:embed="rId3" cstate="print"/>
          <a:stretch>
            <a:fillRect/>
          </a:stretch>
        </p:blipFill>
        <p:spPr>
          <a:xfrm>
            <a:off x="6781800" y="6248400"/>
            <a:ext cx="1676400" cy="44115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72ABD1-E10F-4A94-A663-23B98C6A9FBD}" type="slidenum">
              <a:rPr lang="en-US" smtClean="0"/>
              <a:pPr/>
              <a:t>‹#›</a:t>
            </a:fld>
            <a:endParaRPr lang="en-US" dirty="0"/>
          </a:p>
        </p:txBody>
      </p:sp>
      <p:pic>
        <p:nvPicPr>
          <p:cNvPr id="5" name="Picture 4" descr="FirstData_insidepgs.jpg"/>
          <p:cNvPicPr>
            <a:picLocks noChangeAspect="1"/>
          </p:cNvPicPr>
          <p:nvPr userDrawn="1"/>
        </p:nvPicPr>
        <p:blipFill>
          <a:blip r:embed="rId2" cstate="print"/>
          <a:stretch>
            <a:fillRect/>
          </a:stretch>
        </p:blipFill>
        <p:spPr>
          <a:xfrm>
            <a:off x="0" y="230124"/>
            <a:ext cx="9144000" cy="1143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72ABD1-E10F-4A94-A663-23B98C6A9F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72ABD1-E10F-4A94-A663-23B98C6A9FB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2ABD1-E10F-4A94-A663-23B98C6A9F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imgres?imgurl=http://steelmobile.biz/computer4u/images/ibm-logo/ibm-logo-picture-64.jpg&amp;imgrefurl=http://steelmobile.biz/computer4u/images/ibm-logo/ibm-logo-picture-64.html&amp;h=1164&amp;w=2435&amp;sz=366&amp;tbnid=MuIYzE7gaWQMqM:&amp;tbnh=72&amp;tbnw=150&amp;prev=/images?q=ibm+logo&amp;zoom=1&amp;q=ibm+logo&amp;hl=en&amp;usg=__pCdmaU3MeB5igS4F96cIncwfN4k=&amp;sa=X&amp;ei=ZUKLTYHmGo6w0QGS5aXfDQ&amp;sqi=2&amp;ved=0CCkQ9QEwA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g;base64,/9j/4AAQSkZJRgABAQAAAQABAAD/2wBDAAkGBwgHBgkIBwgKCgkLDRYPDQwMDRsUFRAWIB0iIiAdHx8kKDQsJCYxJx8fLT0tMTU3Ojo6Iys/RD84QzQ5Ojf/2wBDAQoKCg0MDRoPDxo3JR8lNzc3Nzc3Nzc3Nzc3Nzc3Nzc3Nzc3Nzc3Nzc3Nzc3Nzc3Nzc3Nzc3Nzc3Nzc3Nzc3Nzf/wAARCABIAJYDASIAAhEBAxEB/8QAGwAAAgMBAQEAAAAAAAAAAAAAAAYEBQcDAQL/xABEEAABAwMBAggJCgUEAwAAAAABAgMEAAURBhIhExUxQVFVk9IWIlRhkZKh0dMHFBcyQlJmcYGxJjZEU1YjJYLwNWKD/8QAGQEAAwEBAQAAAAAAAAAAAAAAAAMEAgEF/8QAKxEAAgIBAgQGAgIDAAAAAAAAAQIAEQMSgRQhUZEEMVJxkqIiQTLhcoKh/9oADAMBAAIRAxEAPwDcFKCUlSiAAMknmqLxlA8tjdsn319z0tLgyESFFDKmlBahzJwcn0VmQs+hcD/fJH/f+FPw41e7vYXEZcjJVVuamlcZQPLY3bJ99HGUDy2N2yffWbcT6G68kezuV4bPoXBzfJGMf9+xTuGTqfjFcQ/QfKae9KjsBJefab2t6dtYGfyzXLjKB5bG7ZPvpa1hC0/Kbt4vVwdjBDagxsfbHi5z4p83Ry0t8T6G68kezuVjHhRlsk9pp8zq1ADvNJ4ygeWxu2T7694ygn+tjdqn31mvE+huvJHs7lHE+huvJHs7lb4ZOp+MxxD9B8pqSVJWkKSoKSeQg5BoWtDaCtakpQkZKlHAArPLQrS1nfS7A1LLQAfGbzlC/MRsb/3prkTrVebBNcEwGCW1tvPIBBQMb+UdB6KQ+Iqf3XtHpl1D9X7yfxlA8tjdsn30cZQPLY3bJ99ZtxPobryR7O5RxPobryR7O5T+GTqfjEcQ/QfKagy+zISVMOtuJBwShQUM/pXSk/RitPQHnYVmujklcg7fBudKQckeKOb9qcDUuRdLV/UqxvqW/wC5xflR45AffabJ3gLWE59NcuMoHlsbtk++k3VCdKXa6FdzvLrbzA4Ett/VTgnP2TvzVRxPobryR7O5T0wKVBN9oh87BiBXeaVxlA8tjdsn31KrKxZ9DAgi+SM56B3K1NPIKXmxqlVe4qMw5Ge7rY3PaKKKTHT4eaQ+0tp0bSFpKVDpBGDStdNMaYtdvfmyLZlplO0oIcWTjzeNTZVdf5Ih2eVIVFEpLaMlgjIXv5OQ/tTMbsDSmLyIpFkTPOMtB9Ty/SfiU1W/SmmbhBYls2zDT7YWkKcWDgjn8alzwsj/AOHM+oPh1oFmfEm1RH0xxHDjSVBkDc3kcnIP2qrxBdAKsb3JcARyfI7VONzsNsuoZE+KHQwClsFahsg46D5hSjf4+jbDMRFmWl5S1thwFpSiMEkc6x0VoNJ2rr21bbk2y5YUXAqZCuFUnON5GPqno9tJwM5bSCa6XUbnVAuqhftcqrMNFXi4NwYtpkJdWCQXFKA3DPMs0yeBOnerk9qv30sMayRHcDjGk0tODkUgbJH6hFSfpDl/4+92iu5T8mPOT+Ngf5RCZMAH5UdpXOz9CNOraVZ5W0hRScE8xx/cpk0mvT90gT4lphPNRVYTIQ6The0CN3jHmHmqiTqpp50JTo1tbi1YA2ASon/50/WyOlmKgiGxEcWApxpkDAPRkAZ/Os5yVWjd+9zWABmsVXtUXLzpzS1ntzk6VbFKabI2ghxZO8gc6h00tcZ6D6nl+k/Ep+1PMTAsz8lcJM0JKcsKGQrKgOg8nLyc1JHhYwB/JzPqD4dd8OXdbNn/AGqczhFauQ2uEK+6Kgym5UW2TGnmjlCxndux9/z0/wBwukaBa3Li+smOhAXlG8qB5MfnkUhv6naYdU2vRzG0nlwkfDqW/rRCrYwk6fU4VKKVxlA7KEpxsn6nPndu5qMuFnINHuDDHmVQRY7ESrXddCLWpa7RMUpRJJJO89pXnGeg+p5fpPxKlN6nZcDhTo5jDaNtWUjkyB/b6SK+Dqxj/DmfUHw6fpbofkInUvUfGM0PSOm5UZmS1bcIdQlxOXF5wRkfa89MwGKj25wPQIzoa4ILaSoNj7GQDj9Kk15jszH8jPSRFUchCiiiszcKg3p2YxbJDttaDstKMtNkZCj6RU6oN5bmvWyQ3bHA3LUjDSycBJ9Brq/yEy3kYm8da66ma7I9+nW1OSXrdGcnNhuUtsF1AGNlWN4pK4r191q12ie5TrakSmrdGRPWFyktpDygcgqxvPIKo8QFoVW0nwarN3vJZpW1NcdSxJ6G7Hb0SI5aBUtSM4Vk5H1hzYpoNK+poWp5E9C7FNQxHDQCkqUBlWTv3pPNil4a1863jc16eV7So46131M12R79HHeu+pmuyPfqxsEDVrF0acvE9t6GArbQlYJJxu5EjnptxTsmRENBVPeITGzC9TDtENF71wFpK7I2pAI2khsgkdGdvdTxEeL8Zt1TTjKlpBLbgwpJ6DSQ/a9dqfcLVzaDZWooHCJ3DO77HRV9pWNfoyJCdQSEPlRSWlJUDgb8jcB5q5mVStitprCzBqN7ybqB+4RrU67aWA/LBTsNkZB8YZ5xzZ56UTe9d4OLM12R79N1/auL9qdbtDoZmEp2Fk4A3jPMebNKJtWvsf8AlWu0T3KMAXTz073OZ9Wrle0tb7cNURvmarVBafDjALyS2SW3OcfWG7f7DVVx1rvqZrsj36ZrtFuz9iS1Al8DckpQeEyMKIxtA7juO/mpZNr191q12ie5WsRQrz073M5Qwblq2qWsSfqhVgmypMFpNwQtIjxw2fGGRkkbXnPOOSqrjrXfUzXZHv0zzYt18HPm8KVm6BtA4dRAyoEbR5MdPNSxxVr7rVrtE9yjEUaydPn+7ncgYUAW2qPMFbzkNhclGw+ptJcT0KwMj013qPBS8iGwmUrafDaQ4oc6sbz6akVGfOVjyhRRRROzhOb4WG+3wnBbbak8J93IO/8ASs7Gk9384t9ofiVo0phMmM6wskJdQUEjlwRik8fJpZh/UzvXR3apwZAgNtW1ybPjLkUt71KnwTP+Yt9ofiV4dJ7j/GLfaH4lW/0a2bymd66O7Qfk0sxBHzmd66O7VHEL6/qIjh29H2Mlars/GSII47Tb+BQoZKiOFzs7/rDo8/LS/wCCf4xb7Q/Eptv2lYN8TFTLdkIEZJSjgykZBxy5B+6KqPo1s3lM710d2l4swVAC1bCbyYSzXpvcyp8E/wAYt9ofiUeCf4xb7Q/Eq3+jWzeUzvXR3aB8mtm8omn/AJo7tM4hfX9RF8O3o+xlSNJKJCU6wQSTgALO89pTJA085bdPT4T90WtyQFFUpzI4MFOByq3Y/OpNn0lZrQ4Ho0bbfHI66dpQ/LmH6CrS4wm7hAkQ3ioNvtlCik7wCOap8niGY1fL2EfjwBRdc/czPfBP8Yt9ofiUHSe4/wAZI7Q/Eq3+jWzeUzvXR3a8PyaWY/1M710d2qOIX1/URHDt6P8ApjZEaCITLRc4UJaSkr+/uxn9aUbVpBUW9tuLv65CY7nCGKVHax9kHxz5ubf+tOUZhMeO0wgkpbQEAnlwBiuLVujtXB+ehGJD6EIWrpCc4/f2CokyMt0fOWNjDVY8pH1FD+e2aRG+eCHthP8Ark42MKB6R0Y5eekfwT/GKO0PxKfrzbWbvbXoElS0tPY2iggHcQd2Qeilf6NbN5TO9dHdp2DKEWi1bAxWfEXawt71KoaTwQfDFs7+ThD8SnK5X+Pbn+AU066pIysoxhPmyTy4wfyIyRkVRj5NbMCD84m7v/dHdq7uVgamyhIQ7wS8pJOwFYUCMLTnkX4qRneNw3VnPkD1RvaprBjKXa1vctIz7cmO2+ydptxIUk4xkEZoryJHbiRmo7IIbaQEJBOdwGKKnlE7UUUUQhRRRRCFFFFEIUUUUQhRRRRCFFFFEIUUUUQhRRRRCFFFFEIUUUUQn//Z">
            <a:hlinkClick r:id="rId3"/>
          </p:cNvPr>
          <p:cNvSpPr>
            <a:spLocks noChangeAspect="1" noChangeArrowheads="1"/>
          </p:cNvSpPr>
          <p:nvPr/>
        </p:nvSpPr>
        <p:spPr bwMode="auto">
          <a:xfrm>
            <a:off x="74613" y="-327025"/>
            <a:ext cx="1428750" cy="685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2" name="AutoShape 4" descr="data:image/jpg;base64,/9j/4AAQSkZJRgABAQAAAQABAAD/2wBDAAkGBwgHBgkIBwgKCgkLDRYPDQwMDRsUFRAWIB0iIiAdHx8kKDQsJCYxJx8fLT0tMTU3Ojo6Iys/RD84QzQ5Ojf/2wBDAQoKCg0MDRoPDxo3JR8lNzc3Nzc3Nzc3Nzc3Nzc3Nzc3Nzc3Nzc3Nzc3Nzc3Nzc3Nzc3Nzc3Nzc3Nzc3Nzc3Nzf/wAARCABIAJYDASIAAhEBAxEB/8QAGwAAAgMBAQEAAAAAAAAAAAAAAAYEBQcDAQL/xABEEAABAwMBAggJCgUEAwAAAAABAgMEAAURBhIhExUxQVFVk9IWIlRhkZKh0dMHFBcyQlJmcYGxJjZEU1YjJYLwNWKD/8QAGQEAAwEBAQAAAAAAAAAAAAAAAAMEAgEF/8QAKxEAAgIBAgQGAgIDAAAAAAAAAQIAEQMSgRQhUZEEMVJxkqIiQTLhcoKh/9oADAMBAAIRAxEAPwDcFKCUlSiAAMknmqLxlA8tjdsn319z0tLgyESFFDKmlBahzJwcn0VmQs+hcD/fJH/f+FPw41e7vYXEZcjJVVuamlcZQPLY3bJ99HGUDy2N2yffWbcT6G68kezuV4bPoXBzfJGMf9+xTuGTqfjFcQ/QfKae9KjsBJefab2t6dtYGfyzXLjKB5bG7ZPvpa1hC0/Kbt4vVwdjBDagxsfbHi5z4p83Ry0t8T6G68kezuVjHhRlsk9pp8zq1ADvNJ4ygeWxu2T7694ygn+tjdqn31mvE+huvJHs7lHE+huvJHs7lb4ZOp+MxxD9B8pqSVJWkKSoKSeQg5BoWtDaCtakpQkZKlHAArPLQrS1nfS7A1LLQAfGbzlC/MRsb/3prkTrVebBNcEwGCW1tvPIBBQMb+UdB6KQ+Iqf3XtHpl1D9X7yfxlA8tjdsn30cZQPLY3bJ99ZtxPobryR7O5RxPobryR7O5T+GTqfjEcQ/QfKagy+zISVMOtuJBwShQUM/pXSk/RitPQHnYVmujklcg7fBudKQckeKOb9qcDUuRdLV/UqxvqW/wC5xflR45AffabJ3gLWE59NcuMoHlsbtk++k3VCdKXa6FdzvLrbzA4Ett/VTgnP2TvzVRxPobryR7O5T0wKVBN9oh87BiBXeaVxlA8tjdsn31KrKxZ9DAgi+SM56B3K1NPIKXmxqlVe4qMw5Ge7rY3PaKKKTHT4eaQ+0tp0bSFpKVDpBGDStdNMaYtdvfmyLZlplO0oIcWTjzeNTZVdf5Ih2eVIVFEpLaMlgjIXv5OQ/tTMbsDSmLyIpFkTPOMtB9Ty/SfiU1W/SmmbhBYls2zDT7YWkKcWDgjn8alzwsj/AOHM+oPh1oFmfEm1RH0xxHDjSVBkDc3kcnIP2qrxBdAKsb3JcARyfI7VONzsNsuoZE+KHQwClsFahsg46D5hSjf4+jbDMRFmWl5S1thwFpSiMEkc6x0VoNJ2rr21bbk2y5YUXAqZCuFUnON5GPqno9tJwM5bSCa6XUbnVAuqhftcqrMNFXi4NwYtpkJdWCQXFKA3DPMs0yeBOnerk9qv30sMayRHcDjGk0tODkUgbJH6hFSfpDl/4+92iu5T8mPOT+Ngf5RCZMAH5UdpXOz9CNOraVZ5W0hRScE8xx/cpk0mvT90gT4lphPNRVYTIQ6The0CN3jHmHmqiTqpp50JTo1tbi1YA2ASon/50/WyOlmKgiGxEcWApxpkDAPRkAZ/Os5yVWjd+9zWABmsVXtUXLzpzS1ntzk6VbFKabI2ghxZO8gc6h00tcZ6D6nl+k/Ep+1PMTAsz8lcJM0JKcsKGQrKgOg8nLyc1JHhYwB/JzPqD4dd8OXdbNn/AGqczhFauQ2uEK+6Kgym5UW2TGnmjlCxndux9/z0/wBwukaBa3Li+smOhAXlG8qB5MfnkUhv6naYdU2vRzG0nlwkfDqW/rRCrYwk6fU4VKKVxlA7KEpxsn6nPndu5qMuFnINHuDDHmVQRY7ESrXddCLWpa7RMUpRJJJO89pXnGeg+p5fpPxKlN6nZcDhTo5jDaNtWUjkyB/b6SK+Dqxj/DmfUHw6fpbofkInUvUfGM0PSOm5UZmS1bcIdQlxOXF5wRkfa89MwGKj25wPQIzoa4ILaSoNj7GQDj9Kk15jszH8jPSRFUchCiiiszcKg3p2YxbJDttaDstKMtNkZCj6RU6oN5bmvWyQ3bHA3LUjDSycBJ9Brq/yEy3kYm8da66ma7I9+nW1OSXrdGcnNhuUtsF1AGNlWN4pK4r191q12ie5TrakSmrdGRPWFyktpDygcgqxvPIKo8QFoVW0nwarN3vJZpW1NcdSxJ6G7Hb0SI5aBUtSM4Vk5H1hzYpoNK+poWp5E9C7FNQxHDQCkqUBlWTv3pPNil4a1863jc16eV7So46131M12R79HHeu+pmuyPfqxsEDVrF0acvE9t6GArbQlYJJxu5EjnptxTsmRENBVPeITGzC9TDtENF71wFpK7I2pAI2khsgkdGdvdTxEeL8Zt1TTjKlpBLbgwpJ6DSQ/a9dqfcLVzaDZWooHCJ3DO77HRV9pWNfoyJCdQSEPlRSWlJUDgb8jcB5q5mVStitprCzBqN7ybqB+4RrU67aWA/LBTsNkZB8YZ5xzZ56UTe9d4OLM12R79N1/auL9qdbtDoZmEp2Fk4A3jPMebNKJtWvsf8AlWu0T3KMAXTz073OZ9Wrle0tb7cNURvmarVBafDjALyS2SW3OcfWG7f7DVVx1rvqZrsj36ZrtFuz9iS1Al8DckpQeEyMKIxtA7juO/mpZNr191q12ie5WsRQrz073M5Qwblq2qWsSfqhVgmypMFpNwQtIjxw2fGGRkkbXnPOOSqrjrXfUzXZHv0zzYt18HPm8KVm6BtA4dRAyoEbR5MdPNSxxVr7rVrtE9yjEUaydPn+7ncgYUAW2qPMFbzkNhclGw+ptJcT0KwMj013qPBS8iGwmUrafDaQ4oc6sbz6akVGfOVjyhRRRROzhOb4WG+3wnBbbak8J93IO/8ASs7Gk9384t9ofiVo0phMmM6wskJdQUEjlwRik8fJpZh/UzvXR3apwZAgNtW1ybPjLkUt71KnwTP+Yt9ofiV4dJ7j/GLfaH4lW/0a2bymd66O7Qfk0sxBHzmd66O7VHEL6/qIjh29H2Mlars/GSII47Tb+BQoZKiOFzs7/rDo8/LS/wCCf4xb7Q/Eptv2lYN8TFTLdkIEZJSjgykZBxy5B+6KqPo1s3lM710d2l4swVAC1bCbyYSzXpvcyp8E/wAYt9ofiUeCf4xb7Q/Eq3+jWzeUzvXR3aB8mtm8omn/AJo7tM4hfX9RF8O3o+xlSNJKJCU6wQSTgALO89pTJA085bdPT4T90WtyQFFUpzI4MFOByq3Y/OpNn0lZrQ4Ho0bbfHI66dpQ/LmH6CrS4wm7hAkQ3ioNvtlCik7wCOap8niGY1fL2EfjwBRdc/czPfBP8Yt9ofiUHSe4/wAZI7Q/Eq3+jWzeUzvXR3a8PyaWY/1M710d2qOIX1/URHDt6P8ApjZEaCITLRc4UJaSkr+/uxn9aUbVpBUW9tuLv65CY7nCGKVHax9kHxz5ubf+tOUZhMeO0wgkpbQEAnlwBiuLVujtXB+ehGJD6EIWrpCc4/f2CokyMt0fOWNjDVY8pH1FD+e2aRG+eCHthP8Ark42MKB6R0Y5eekfwT/GKO0PxKfrzbWbvbXoElS0tPY2iggHcQd2Qeilf6NbN5TO9dHdp2DKEWi1bAxWfEXawt71KoaTwQfDFs7+ThD8SnK5X+Pbn+AU066pIysoxhPmyTy4wfyIyRkVRj5NbMCD84m7v/dHdq7uVgamyhIQ7wS8pJOwFYUCMLTnkX4qRneNw3VnPkD1RvaprBjKXa1vctIz7cmO2+ydptxIUk4xkEZoryJHbiRmo7IIbaQEJBOdwGKKnlE7UUUUQhRRRRCFFFFEIUUUUQhRRRRCFFFFEIUUUUQhRRRRCFFFFEIUUUUQn//Z">
            <a:hlinkClick r:id="rId3"/>
          </p:cNvPr>
          <p:cNvSpPr>
            <a:spLocks noChangeAspect="1" noChangeArrowheads="1"/>
          </p:cNvSpPr>
          <p:nvPr/>
        </p:nvSpPr>
        <p:spPr bwMode="auto">
          <a:xfrm>
            <a:off x="74613" y="-327025"/>
            <a:ext cx="1428750" cy="685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152400" y="1600200"/>
            <a:ext cx="4800600" cy="3416320"/>
          </a:xfrm>
          <a:prstGeom prst="rect">
            <a:avLst/>
          </a:prstGeom>
        </p:spPr>
        <p:txBody>
          <a:bodyPr wrap="square">
            <a:spAutoFit/>
          </a:bodyPr>
          <a:lstStyle/>
          <a:p>
            <a:pPr algn="ctr"/>
            <a:r>
              <a:rPr lang="en-US" sz="2400" b="1" i="1" dirty="0" smtClean="0">
                <a:solidFill>
                  <a:srgbClr val="3B689F"/>
                </a:solidFill>
              </a:rPr>
              <a:t>Nevada Next Generation 511 System</a:t>
            </a:r>
          </a:p>
          <a:p>
            <a:pPr algn="ctr"/>
            <a:r>
              <a:rPr lang="en-US" sz="2400" b="1" i="1" dirty="0" smtClean="0">
                <a:solidFill>
                  <a:srgbClr val="3B689F"/>
                </a:solidFill>
              </a:rPr>
              <a:t>(NNG511)</a:t>
            </a:r>
          </a:p>
          <a:p>
            <a:pPr algn="ctr"/>
            <a:r>
              <a:rPr lang="en-US" sz="2400" b="1" i="1" dirty="0" smtClean="0">
                <a:solidFill>
                  <a:srgbClr val="3B689F"/>
                </a:solidFill>
              </a:rPr>
              <a:t>Planning Began in June 2011</a:t>
            </a:r>
          </a:p>
          <a:p>
            <a:pPr algn="ctr"/>
            <a:r>
              <a:rPr lang="en-US" sz="2400" b="1" i="1" dirty="0" smtClean="0">
                <a:solidFill>
                  <a:srgbClr val="3B689F"/>
                </a:solidFill>
              </a:rPr>
              <a:t>RFP </a:t>
            </a:r>
            <a:r>
              <a:rPr lang="en-US" sz="2400" b="1" i="1" dirty="0" smtClean="0">
                <a:solidFill>
                  <a:srgbClr val="3B689F"/>
                </a:solidFill>
              </a:rPr>
              <a:t>released December 2011 </a:t>
            </a:r>
          </a:p>
          <a:p>
            <a:pPr algn="ctr"/>
            <a:r>
              <a:rPr lang="en-US" sz="2400" b="1" i="1" dirty="0" smtClean="0">
                <a:solidFill>
                  <a:srgbClr val="3B689F"/>
                </a:solidFill>
              </a:rPr>
              <a:t>NTP Issued July 25, 2012</a:t>
            </a:r>
          </a:p>
          <a:p>
            <a:pPr algn="ctr"/>
            <a:r>
              <a:rPr lang="en-US" sz="2400" b="1" i="1" dirty="0" smtClean="0">
                <a:solidFill>
                  <a:srgbClr val="3B689F"/>
                </a:solidFill>
              </a:rPr>
              <a:t>9 months to design, test and deploy</a:t>
            </a:r>
          </a:p>
          <a:p>
            <a:pPr algn="ctr"/>
            <a:endParaRPr lang="en-US" sz="2400" b="1" i="1" dirty="0" smtClean="0">
              <a:solidFill>
                <a:srgbClr val="3B689F"/>
              </a:solidFill>
            </a:endParaRPr>
          </a:p>
          <a:p>
            <a:pPr algn="ctr"/>
            <a:r>
              <a:rPr lang="en-US" sz="2400" b="1" i="1" dirty="0" smtClean="0">
                <a:solidFill>
                  <a:srgbClr val="3B689F"/>
                </a:solidFill>
              </a:rPr>
              <a:t>Project Kickoff Held </a:t>
            </a:r>
          </a:p>
          <a:p>
            <a:pPr algn="ctr"/>
            <a:r>
              <a:rPr lang="en-US" sz="2400" b="1" i="1" dirty="0" smtClean="0">
                <a:solidFill>
                  <a:srgbClr val="3B689F"/>
                </a:solidFill>
              </a:rPr>
              <a:t>August 1, 2012</a:t>
            </a:r>
          </a:p>
        </p:txBody>
      </p:sp>
      <p:pic>
        <p:nvPicPr>
          <p:cNvPr id="13" name="Picture 12" descr="OnDemandSolutions_bluebtransparent.png"/>
          <p:cNvPicPr>
            <a:picLocks noChangeAspect="1"/>
          </p:cNvPicPr>
          <p:nvPr/>
        </p:nvPicPr>
        <p:blipFill>
          <a:blip r:embed="rId4" cstate="print"/>
          <a:stretch>
            <a:fillRect/>
          </a:stretch>
        </p:blipFill>
        <p:spPr>
          <a:xfrm>
            <a:off x="0" y="5715000"/>
            <a:ext cx="2697480" cy="709863"/>
          </a:xfrm>
          <a:prstGeom prst="rect">
            <a:avLst/>
          </a:prstGeom>
        </p:spPr>
      </p:pic>
      <p:pic>
        <p:nvPicPr>
          <p:cNvPr id="14" name="Picture 13" descr="Transportation_RGB.png"/>
          <p:cNvPicPr>
            <a:picLocks noChangeAspect="1"/>
          </p:cNvPicPr>
          <p:nvPr/>
        </p:nvPicPr>
        <p:blipFill>
          <a:blip r:embed="rId5" cstate="print"/>
          <a:stretch>
            <a:fillRect/>
          </a:stretch>
        </p:blipFill>
        <p:spPr>
          <a:xfrm>
            <a:off x="2895600" y="5638800"/>
            <a:ext cx="1447800" cy="823299"/>
          </a:xfrm>
          <a:prstGeom prst="rect">
            <a:avLst/>
          </a:prstGeom>
        </p:spPr>
      </p:pic>
      <p:sp>
        <p:nvSpPr>
          <p:cNvPr id="15" name="Rectangle 14"/>
          <p:cNvSpPr/>
          <p:nvPr/>
        </p:nvSpPr>
        <p:spPr>
          <a:xfrm>
            <a:off x="2971800" y="5181600"/>
            <a:ext cx="2438400" cy="492443"/>
          </a:xfrm>
          <a:prstGeom prst="rect">
            <a:avLst/>
          </a:prstGeom>
        </p:spPr>
        <p:txBody>
          <a:bodyPr wrap="square">
            <a:spAutoFit/>
          </a:bodyPr>
          <a:lstStyle/>
          <a:p>
            <a:endParaRPr lang="en-US" sz="1300" dirty="0" smtClean="0"/>
          </a:p>
          <a:p>
            <a:pPr>
              <a:spcBef>
                <a:spcPts val="0"/>
              </a:spcBef>
            </a:pPr>
            <a:endParaRPr lang="en-US" sz="1300"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011"/>
            <a:ext cx="8229600" cy="792162"/>
          </a:xfrm>
        </p:spPr>
        <p:txBody>
          <a:bodyPr>
            <a:normAutofit fontScale="90000"/>
          </a:bodyPr>
          <a:lstStyle/>
          <a:p>
            <a:r>
              <a:rPr lang="en-US" dirty="0" smtClean="0"/>
              <a:t/>
            </a:r>
            <a:br>
              <a:rPr lang="en-US" dirty="0" smtClean="0"/>
            </a:br>
            <a:r>
              <a:rPr lang="en-US" dirty="0" smtClean="0"/>
              <a:t>Website Features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371600"/>
            <a:ext cx="7315200"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Oval 5"/>
          <p:cNvSpPr/>
          <p:nvPr/>
        </p:nvSpPr>
        <p:spPr>
          <a:xfrm>
            <a:off x="6248400" y="3048000"/>
            <a:ext cx="1066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838200" y="4724400"/>
            <a:ext cx="1213834" cy="538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667000" y="2971800"/>
            <a:ext cx="1219200" cy="4330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020873" y="4953000"/>
            <a:ext cx="1903927"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838200" y="2971800"/>
            <a:ext cx="1219200" cy="4330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
          <p:cNvPicPr>
            <a:picLocks noChangeAspect="1" noChangeArrowheads="1"/>
          </p:cNvPicPr>
          <p:nvPr/>
        </p:nvPicPr>
        <p:blipFill>
          <a:blip r:embed="rId3" cstate="print"/>
          <a:srcRect/>
          <a:stretch>
            <a:fillRect/>
          </a:stretch>
        </p:blipFill>
        <p:spPr bwMode="auto">
          <a:xfrm>
            <a:off x="0" y="5867400"/>
            <a:ext cx="1981201" cy="990600"/>
          </a:xfrm>
          <a:prstGeom prst="rect">
            <a:avLst/>
          </a:prstGeom>
          <a:noFill/>
          <a:ln w="9525">
            <a:noFill/>
            <a:miter lim="800000"/>
            <a:headEnd/>
            <a:tailEnd/>
          </a:ln>
        </p:spPr>
      </p:pic>
    </p:spTree>
    <p:extLst>
      <p:ext uri="{BB962C8B-B14F-4D97-AF65-F5344CB8AC3E}">
        <p14:creationId xmlns="" xmlns:p14="http://schemas.microsoft.com/office/powerpoint/2010/main" val="590162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pPr algn="r"/>
            <a:r>
              <a:rPr lang="en-US" sz="4000" dirty="0" smtClean="0"/>
              <a:t>Social Media, Mobile Apps &amp; Alerts</a:t>
            </a:r>
            <a:endParaRPr lang="en-US" sz="4000" dirty="0"/>
          </a:p>
        </p:txBody>
      </p:sp>
      <p:pic>
        <p:nvPicPr>
          <p:cNvPr id="4" name="Content Placeholder 3" descr="C:\Users\user\AppData\Local\Microsoft\Windows\Temporary Internet Files\Content.Outlook\JFD1D2NU\photo.PN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0" y="1447800"/>
            <a:ext cx="2743200" cy="3886200"/>
          </a:xfrm>
          <a:prstGeom prst="rect">
            <a:avLst/>
          </a:prstGeom>
          <a:noFill/>
          <a:ln>
            <a:noFill/>
          </a:ln>
        </p:spPr>
      </p:pic>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462042"/>
            <a:ext cx="2590800" cy="3109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descr="untitled.bmp"/>
          <p:cNvPicPr>
            <a:picLocks noChangeAspect="1"/>
          </p:cNvPicPr>
          <p:nvPr/>
        </p:nvPicPr>
        <p:blipFill>
          <a:blip r:embed="rId4" cstate="print"/>
          <a:stretch>
            <a:fillRect/>
          </a:stretch>
        </p:blipFill>
        <p:spPr>
          <a:xfrm>
            <a:off x="1219200" y="3111760"/>
            <a:ext cx="6248400" cy="3060440"/>
          </a:xfrm>
          <a:prstGeom prst="rect">
            <a:avLst/>
          </a:prstGeom>
        </p:spPr>
      </p:pic>
      <p:pic>
        <p:nvPicPr>
          <p:cNvPr id="6" name="Picture 1"/>
          <p:cNvPicPr>
            <a:picLocks noChangeAspect="1" noChangeArrowheads="1"/>
          </p:cNvPicPr>
          <p:nvPr/>
        </p:nvPicPr>
        <p:blipFill>
          <a:blip r:embed="rId5" cstate="print"/>
          <a:srcRect/>
          <a:stretch>
            <a:fillRect/>
          </a:stretch>
        </p:blipFill>
        <p:spPr bwMode="auto">
          <a:xfrm>
            <a:off x="0" y="5867400"/>
            <a:ext cx="1981201" cy="990600"/>
          </a:xfrm>
          <a:prstGeom prst="rect">
            <a:avLst/>
          </a:prstGeom>
          <a:noFill/>
          <a:ln w="9525">
            <a:noFill/>
            <a:miter lim="800000"/>
            <a:headEnd/>
            <a:tailEnd/>
          </a:ln>
        </p:spPr>
      </p:pic>
    </p:spTree>
    <p:extLst>
      <p:ext uri="{BB962C8B-B14F-4D97-AF65-F5344CB8AC3E}">
        <p14:creationId xmlns="" xmlns:p14="http://schemas.microsoft.com/office/powerpoint/2010/main" val="3979495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3200" dirty="0" smtClean="0"/>
              <a:t>System Overv</a:t>
            </a:r>
            <a:r>
              <a:rPr lang="en-US" sz="3600" dirty="0" smtClean="0"/>
              <a:t>iew - Data Fusion</a:t>
            </a:r>
            <a:endParaRPr lang="en-US" sz="3600" dirty="0"/>
          </a:p>
        </p:txBody>
      </p:sp>
      <p:sp>
        <p:nvSpPr>
          <p:cNvPr id="3" name="Content Placeholder 2"/>
          <p:cNvSpPr>
            <a:spLocks noGrp="1"/>
          </p:cNvSpPr>
          <p:nvPr>
            <p:ph idx="1"/>
          </p:nvPr>
        </p:nvSpPr>
        <p:spPr>
          <a:xfrm>
            <a:off x="228600" y="1524000"/>
            <a:ext cx="8686800" cy="4953000"/>
          </a:xfrm>
        </p:spPr>
        <p:txBody>
          <a:bodyPr>
            <a:normAutofit/>
          </a:bodyPr>
          <a:lstStyle/>
          <a:p>
            <a:pPr lvl="0" eaLnBrk="0">
              <a:buNone/>
            </a:pPr>
            <a:endParaRPr lang="en-US" dirty="0" smtClean="0"/>
          </a:p>
          <a:p>
            <a:pPr lvl="0" eaLnBrk="0"/>
            <a:r>
              <a:rPr lang="en-US" sz="2300" u="sng" dirty="0" smtClean="0">
                <a:solidFill>
                  <a:srgbClr val="0070C0"/>
                </a:solidFill>
              </a:rPr>
              <a:t>Collect data</a:t>
            </a:r>
            <a:r>
              <a:rPr lang="en-US" sz="2300" dirty="0" smtClean="0">
                <a:solidFill>
                  <a:srgbClr val="0070C0"/>
                </a:solidFill>
              </a:rPr>
              <a:t> from the available sources, convert it into standardized internal formats.</a:t>
            </a:r>
          </a:p>
          <a:p>
            <a:pPr lvl="0" eaLnBrk="0"/>
            <a:r>
              <a:rPr lang="en-US" sz="2300" u="sng" dirty="0" smtClean="0">
                <a:solidFill>
                  <a:srgbClr val="0070C0"/>
                </a:solidFill>
              </a:rPr>
              <a:t>Handle all</a:t>
            </a:r>
            <a:r>
              <a:rPr lang="en-US" sz="2300" dirty="0" smtClean="0">
                <a:solidFill>
                  <a:srgbClr val="0070C0"/>
                </a:solidFill>
              </a:rPr>
              <a:t> roadway sensor (link) data, Events data, and weather information, as available.</a:t>
            </a:r>
          </a:p>
          <a:p>
            <a:pPr lvl="0"/>
            <a:r>
              <a:rPr lang="en-US" sz="2300" u="sng" dirty="0" smtClean="0">
                <a:solidFill>
                  <a:srgbClr val="0070C0"/>
                </a:solidFill>
              </a:rPr>
              <a:t>Data is made available</a:t>
            </a:r>
            <a:r>
              <a:rPr lang="en-US" sz="2300" dirty="0" smtClean="0">
                <a:solidFill>
                  <a:srgbClr val="0070C0"/>
                </a:solidFill>
              </a:rPr>
              <a:t> to other internal users (such as the web and IVR).</a:t>
            </a:r>
          </a:p>
          <a:p>
            <a:pPr lvl="0"/>
            <a:r>
              <a:rPr lang="en-US" sz="2300" u="sng" dirty="0" smtClean="0">
                <a:solidFill>
                  <a:srgbClr val="0070C0"/>
                </a:solidFill>
              </a:rPr>
              <a:t>Link Data Fusion Process</a:t>
            </a:r>
            <a:r>
              <a:rPr lang="en-US" sz="2300" dirty="0" smtClean="0">
                <a:solidFill>
                  <a:srgbClr val="0070C0"/>
                </a:solidFill>
              </a:rPr>
              <a:t> that can accept point (spot sensor), segment (probe), historical, and algorithmically derived data.</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F72ABD1-E10F-4A94-A663-23B98C6A9FBD}" type="slidenum">
              <a:rPr lang="en-US" smtClean="0"/>
              <a:pPr/>
              <a:t>12</a:t>
            </a:fld>
            <a:endParaRPr lang="en-US" dirty="0"/>
          </a:p>
        </p:txBody>
      </p:sp>
      <p:pic>
        <p:nvPicPr>
          <p:cNvPr id="5" name="Picture 1"/>
          <p:cNvPicPr>
            <a:picLocks noChangeAspect="1" noChangeArrowheads="1"/>
          </p:cNvPicPr>
          <p:nvPr/>
        </p:nvPicPr>
        <p:blipFill>
          <a:blip r:embed="rId2" cstate="print"/>
          <a:srcRect/>
          <a:stretch>
            <a:fillRect/>
          </a:stretch>
        </p:blipFill>
        <p:spPr bwMode="auto">
          <a:xfrm>
            <a:off x="0" y="5867400"/>
            <a:ext cx="1981201" cy="990600"/>
          </a:xfrm>
          <a:prstGeom prst="rect">
            <a:avLst/>
          </a:prstGeom>
          <a:noFill/>
          <a:ln w="9525">
            <a:noFill/>
            <a:miter lim="800000"/>
            <a:headEnd/>
            <a:tailEnd/>
          </a:ln>
        </p:spPr>
      </p:pic>
    </p:spTree>
    <p:extLst>
      <p:ext uri="{BB962C8B-B14F-4D97-AF65-F5344CB8AC3E}">
        <p14:creationId xmlns="" xmlns:p14="http://schemas.microsoft.com/office/powerpoint/2010/main" val="1885367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Major Project Milestones/Schedule</a:t>
            </a:r>
            <a:endParaRPr lang="en-US" sz="4000" dirty="0"/>
          </a:p>
        </p:txBody>
      </p:sp>
      <p:sp>
        <p:nvSpPr>
          <p:cNvPr id="3" name="Content Placeholder 2"/>
          <p:cNvSpPr>
            <a:spLocks noGrp="1"/>
          </p:cNvSpPr>
          <p:nvPr>
            <p:ph idx="1"/>
          </p:nvPr>
        </p:nvSpPr>
        <p:spPr>
          <a:xfrm>
            <a:off x="228600" y="1447800"/>
            <a:ext cx="8915400" cy="5410200"/>
          </a:xfrm>
        </p:spPr>
        <p:txBody>
          <a:bodyPr>
            <a:normAutofit/>
          </a:bodyPr>
          <a:lstStyle/>
          <a:p>
            <a:pPr marL="342900" lvl="1" indent="-342900">
              <a:buFont typeface="Arial" pitchFamily="34" charset="0"/>
              <a:buChar char="•"/>
            </a:pPr>
            <a:r>
              <a:rPr lang="en-US" sz="2300" dirty="0" smtClean="0">
                <a:solidFill>
                  <a:srgbClr val="0070C0"/>
                </a:solidFill>
              </a:rPr>
              <a:t>Kick Off Meeting  - August 1, 2012</a:t>
            </a:r>
          </a:p>
          <a:p>
            <a:pPr marL="342900" lvl="1" indent="-342900">
              <a:buFont typeface="Arial" pitchFamily="34" charset="0"/>
              <a:buChar char="•"/>
            </a:pPr>
            <a:r>
              <a:rPr lang="en-US" sz="2300" dirty="0" smtClean="0">
                <a:solidFill>
                  <a:srgbClr val="0070C0"/>
                </a:solidFill>
              </a:rPr>
              <a:t>Preliminary Design Review (PDR) – October 24-25, 2012</a:t>
            </a:r>
          </a:p>
          <a:p>
            <a:pPr marL="342900" lvl="1" indent="-342900">
              <a:buFont typeface="Arial" pitchFamily="34" charset="0"/>
              <a:buChar char="•"/>
            </a:pPr>
            <a:r>
              <a:rPr lang="en-US" sz="2300" dirty="0" smtClean="0">
                <a:solidFill>
                  <a:srgbClr val="0070C0"/>
                </a:solidFill>
              </a:rPr>
              <a:t>Critical Design Review (CDR) – November 2012</a:t>
            </a:r>
          </a:p>
          <a:p>
            <a:pPr marL="342900" lvl="1" indent="-342900">
              <a:buFont typeface="Arial" pitchFamily="34" charset="0"/>
              <a:buChar char="•"/>
            </a:pPr>
            <a:r>
              <a:rPr lang="en-US" sz="2300" dirty="0" smtClean="0">
                <a:solidFill>
                  <a:srgbClr val="0070C0"/>
                </a:solidFill>
              </a:rPr>
              <a:t>Milestone Demonstration #1 – December 2013</a:t>
            </a:r>
          </a:p>
          <a:p>
            <a:pPr marL="342900" lvl="1" indent="-342900">
              <a:buFont typeface="Arial" pitchFamily="34" charset="0"/>
              <a:buChar char="•"/>
            </a:pPr>
            <a:r>
              <a:rPr lang="en-US" sz="2300" dirty="0" smtClean="0">
                <a:solidFill>
                  <a:srgbClr val="0070C0"/>
                </a:solidFill>
              </a:rPr>
              <a:t>Milestone Demonstration #2 – January 2013</a:t>
            </a:r>
          </a:p>
          <a:p>
            <a:pPr marL="342900" lvl="1" indent="-342900">
              <a:buFont typeface="Arial" pitchFamily="34" charset="0"/>
              <a:buChar char="•"/>
            </a:pPr>
            <a:r>
              <a:rPr lang="en-US" sz="2300" dirty="0" smtClean="0">
                <a:solidFill>
                  <a:srgbClr val="0070C0"/>
                </a:solidFill>
              </a:rPr>
              <a:t>Milestone Demonstration #3 – February 2013</a:t>
            </a:r>
          </a:p>
          <a:p>
            <a:pPr marL="342900" lvl="1" indent="-342900">
              <a:buFont typeface="Arial" pitchFamily="34" charset="0"/>
              <a:buChar char="•"/>
            </a:pPr>
            <a:r>
              <a:rPr lang="en-US" sz="2300" dirty="0" smtClean="0">
                <a:solidFill>
                  <a:srgbClr val="0070C0"/>
                </a:solidFill>
              </a:rPr>
              <a:t>Factory Acceptance Testing – March 2013</a:t>
            </a:r>
          </a:p>
          <a:p>
            <a:pPr marL="342900" lvl="1" indent="-342900">
              <a:buFont typeface="Arial" pitchFamily="34" charset="0"/>
              <a:buChar char="•"/>
            </a:pPr>
            <a:r>
              <a:rPr lang="en-US" sz="2300" dirty="0" smtClean="0">
                <a:solidFill>
                  <a:srgbClr val="0070C0"/>
                </a:solidFill>
              </a:rPr>
              <a:t>Start of 30 day Operational Test – March 2013</a:t>
            </a:r>
          </a:p>
          <a:p>
            <a:pPr marL="342900" lvl="1" indent="-342900">
              <a:buFont typeface="Arial" pitchFamily="34" charset="0"/>
              <a:buChar char="•"/>
            </a:pPr>
            <a:r>
              <a:rPr lang="en-US" sz="2300" dirty="0" smtClean="0">
                <a:solidFill>
                  <a:srgbClr val="0070C0"/>
                </a:solidFill>
              </a:rPr>
              <a:t>Completion of 30 day Operational Test – April 2013</a:t>
            </a:r>
          </a:p>
          <a:p>
            <a:pPr marL="342900" lvl="1" indent="-342900">
              <a:buFont typeface="Arial" pitchFamily="34" charset="0"/>
              <a:buChar char="•"/>
            </a:pPr>
            <a:r>
              <a:rPr lang="en-US" sz="2300" dirty="0" smtClean="0">
                <a:solidFill>
                  <a:srgbClr val="0070C0"/>
                </a:solidFill>
              </a:rPr>
              <a:t>NNG511 Go Live – April 2013</a:t>
            </a:r>
          </a:p>
        </p:txBody>
      </p:sp>
      <p:sp>
        <p:nvSpPr>
          <p:cNvPr id="4" name="Slide Number Placeholder 3"/>
          <p:cNvSpPr>
            <a:spLocks noGrp="1"/>
          </p:cNvSpPr>
          <p:nvPr>
            <p:ph type="sldNum" sz="quarter" idx="12"/>
          </p:nvPr>
        </p:nvSpPr>
        <p:spPr/>
        <p:txBody>
          <a:bodyPr/>
          <a:lstStyle/>
          <a:p>
            <a:fld id="{DF72ABD1-E10F-4A94-A663-23B98C6A9FBD}" type="slidenum">
              <a:rPr lang="en-US" smtClean="0"/>
              <a:pPr/>
              <a:t>13</a:t>
            </a:fld>
            <a:endParaRPr lang="en-US" dirty="0"/>
          </a:p>
        </p:txBody>
      </p:sp>
      <p:pic>
        <p:nvPicPr>
          <p:cNvPr id="5" name="Picture 1"/>
          <p:cNvPicPr>
            <a:picLocks noChangeAspect="1" noChangeArrowheads="1"/>
          </p:cNvPicPr>
          <p:nvPr/>
        </p:nvPicPr>
        <p:blipFill>
          <a:blip r:embed="rId2" cstate="print"/>
          <a:srcRect/>
          <a:stretch>
            <a:fillRect/>
          </a:stretch>
        </p:blipFill>
        <p:spPr bwMode="auto">
          <a:xfrm>
            <a:off x="0" y="5867400"/>
            <a:ext cx="1981201"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Conclusion</a:t>
            </a:r>
            <a:endParaRPr lang="en-US" sz="4000" dirty="0"/>
          </a:p>
        </p:txBody>
      </p:sp>
      <p:sp>
        <p:nvSpPr>
          <p:cNvPr id="3" name="Content Placeholder 2"/>
          <p:cNvSpPr>
            <a:spLocks noGrp="1"/>
          </p:cNvSpPr>
          <p:nvPr>
            <p:ph idx="1"/>
          </p:nvPr>
        </p:nvSpPr>
        <p:spPr>
          <a:xfrm>
            <a:off x="457200" y="1600200"/>
            <a:ext cx="8229600" cy="4495800"/>
          </a:xfrm>
        </p:spPr>
        <p:txBody>
          <a:bodyPr>
            <a:normAutofit/>
          </a:bodyPr>
          <a:lstStyle/>
          <a:p>
            <a:pPr>
              <a:buNone/>
            </a:pPr>
            <a:endParaRPr lang="en-US" sz="2400" dirty="0" smtClean="0"/>
          </a:p>
          <a:p>
            <a:pPr>
              <a:buNone/>
            </a:pPr>
            <a:endParaRPr lang="en-US" sz="1600" dirty="0" smtClean="0"/>
          </a:p>
          <a:p>
            <a:pPr>
              <a:buNone/>
            </a:pPr>
            <a:endParaRPr lang="en-US" sz="1600" dirty="0" smtClean="0"/>
          </a:p>
          <a:p>
            <a:pPr>
              <a:buNone/>
            </a:pPr>
            <a:endParaRPr lang="en-US" sz="2400" dirty="0" smtClean="0"/>
          </a:p>
          <a:p>
            <a:pPr algn="ctr">
              <a:buNone/>
            </a:pPr>
            <a:r>
              <a:rPr lang="en-US" sz="4000" dirty="0" smtClean="0">
                <a:solidFill>
                  <a:srgbClr val="0070C0"/>
                </a:solidFill>
              </a:rPr>
              <a:t>Questions</a:t>
            </a:r>
          </a:p>
          <a:p>
            <a:pPr>
              <a:buNone/>
            </a:pPr>
            <a:endParaRPr lang="en-US" sz="2400" dirty="0" smtClean="0"/>
          </a:p>
          <a:p>
            <a:pPr>
              <a:buNone/>
            </a:pPr>
            <a:endParaRPr lang="en-US" sz="2400" dirty="0" smtClean="0"/>
          </a:p>
        </p:txBody>
      </p:sp>
      <p:sp>
        <p:nvSpPr>
          <p:cNvPr id="4" name="Slide Number Placeholder 3"/>
          <p:cNvSpPr>
            <a:spLocks noGrp="1"/>
          </p:cNvSpPr>
          <p:nvPr>
            <p:ph type="sldNum" sz="quarter" idx="12"/>
          </p:nvPr>
        </p:nvSpPr>
        <p:spPr/>
        <p:txBody>
          <a:bodyPr/>
          <a:lstStyle/>
          <a:p>
            <a:fld id="{DF72ABD1-E10F-4A94-A663-23B98C6A9FBD}" type="slidenum">
              <a:rPr lang="en-US" smtClean="0"/>
              <a:pPr/>
              <a:t>14</a:t>
            </a:fld>
            <a:endParaRPr lang="en-US" dirty="0"/>
          </a:p>
        </p:txBody>
      </p:sp>
      <p:pic>
        <p:nvPicPr>
          <p:cNvPr id="5" name="Picture 1"/>
          <p:cNvPicPr>
            <a:picLocks noChangeAspect="1" noChangeArrowheads="1"/>
          </p:cNvPicPr>
          <p:nvPr/>
        </p:nvPicPr>
        <p:blipFill>
          <a:blip r:embed="rId2" cstate="print"/>
          <a:srcRect/>
          <a:stretch>
            <a:fillRect/>
          </a:stretch>
        </p:blipFill>
        <p:spPr bwMode="auto">
          <a:xfrm>
            <a:off x="0" y="5867400"/>
            <a:ext cx="1981201"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5DTHP.jpg"/>
          <p:cNvPicPr>
            <a:picLocks noChangeAspect="1"/>
          </p:cNvPicPr>
          <p:nvPr/>
        </p:nvPicPr>
        <p:blipFill>
          <a:blip r:embed="rId3" cstate="print"/>
          <a:stretch>
            <a:fillRect/>
          </a:stretch>
        </p:blipFill>
        <p:spPr>
          <a:xfrm>
            <a:off x="2945215" y="2404360"/>
            <a:ext cx="5799186" cy="3868850"/>
          </a:xfrm>
          <a:prstGeom prst="rect">
            <a:avLst/>
          </a:prstGeom>
        </p:spPr>
      </p:pic>
      <p:pic>
        <p:nvPicPr>
          <p:cNvPr id="5" name="Picture 4" descr="14040-VoltDelta-DIV.png"/>
          <p:cNvPicPr>
            <a:picLocks noChangeAspect="1"/>
          </p:cNvPicPr>
          <p:nvPr/>
        </p:nvPicPr>
        <p:blipFill>
          <a:blip r:embed="rId4" cstate="print"/>
          <a:stretch>
            <a:fillRect/>
          </a:stretch>
        </p:blipFill>
        <p:spPr>
          <a:xfrm>
            <a:off x="3737" y="428"/>
            <a:ext cx="9136525" cy="6857143"/>
          </a:xfrm>
          <a:prstGeom prst="rect">
            <a:avLst/>
          </a:prstGeom>
        </p:spPr>
      </p:pic>
      <p:sp>
        <p:nvSpPr>
          <p:cNvPr id="6" name="TextBox 5"/>
          <p:cNvSpPr txBox="1"/>
          <p:nvPr/>
        </p:nvSpPr>
        <p:spPr>
          <a:xfrm>
            <a:off x="1143000" y="1472625"/>
            <a:ext cx="5334000" cy="584775"/>
          </a:xfrm>
          <a:prstGeom prst="rect">
            <a:avLst/>
          </a:prstGeom>
          <a:noFill/>
        </p:spPr>
        <p:txBody>
          <a:bodyPr wrap="square" rtlCol="0">
            <a:spAutoFit/>
          </a:bodyPr>
          <a:lstStyle/>
          <a:p>
            <a:pPr algn="ctr"/>
            <a:r>
              <a:rPr lang="en-US" sz="3200" b="1" dirty="0" smtClean="0"/>
              <a:t>Thank You</a:t>
            </a:r>
          </a:p>
        </p:txBody>
      </p:sp>
      <p:pic>
        <p:nvPicPr>
          <p:cNvPr id="8" name="Picture 7" descr="OnDemandSolutions_bluebtransparent.png"/>
          <p:cNvPicPr>
            <a:picLocks noChangeAspect="1"/>
          </p:cNvPicPr>
          <p:nvPr/>
        </p:nvPicPr>
        <p:blipFill>
          <a:blip r:embed="rId5" cstate="print"/>
          <a:stretch>
            <a:fillRect/>
          </a:stretch>
        </p:blipFill>
        <p:spPr>
          <a:xfrm>
            <a:off x="304799" y="2743201"/>
            <a:ext cx="2819401" cy="741947"/>
          </a:xfrm>
          <a:prstGeom prst="rect">
            <a:avLst/>
          </a:prstGeom>
        </p:spPr>
      </p:pic>
      <p:pic>
        <p:nvPicPr>
          <p:cNvPr id="9" name="Picture 8" descr="Transportation_RGB.png"/>
          <p:cNvPicPr>
            <a:picLocks noChangeAspect="1"/>
          </p:cNvPicPr>
          <p:nvPr/>
        </p:nvPicPr>
        <p:blipFill>
          <a:blip r:embed="rId6" cstate="print"/>
          <a:stretch>
            <a:fillRect/>
          </a:stretch>
        </p:blipFill>
        <p:spPr>
          <a:xfrm>
            <a:off x="3124200" y="2743200"/>
            <a:ext cx="1447800" cy="823299"/>
          </a:xfrm>
          <a:prstGeom prst="rect">
            <a:avLst/>
          </a:prstGeom>
        </p:spPr>
      </p:pic>
      <p:pic>
        <p:nvPicPr>
          <p:cNvPr id="7" name="Picture 1"/>
          <p:cNvPicPr>
            <a:picLocks noChangeAspect="1" noChangeArrowheads="1"/>
          </p:cNvPicPr>
          <p:nvPr/>
        </p:nvPicPr>
        <p:blipFill>
          <a:blip r:embed="rId7" cstate="print"/>
          <a:srcRect/>
          <a:stretch>
            <a:fillRect/>
          </a:stretch>
        </p:blipFill>
        <p:spPr bwMode="auto">
          <a:xfrm>
            <a:off x="0" y="5867400"/>
            <a:ext cx="1981201" cy="990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Goals of NNG511</a:t>
            </a:r>
            <a:endParaRPr lang="en-US" dirty="0"/>
          </a:p>
        </p:txBody>
      </p:sp>
      <p:sp>
        <p:nvSpPr>
          <p:cNvPr id="3" name="Content Placeholder 2"/>
          <p:cNvSpPr>
            <a:spLocks noGrp="1"/>
          </p:cNvSpPr>
          <p:nvPr>
            <p:ph idx="1"/>
          </p:nvPr>
        </p:nvSpPr>
        <p:spPr/>
        <p:txBody>
          <a:bodyPr>
            <a:normAutofit/>
          </a:bodyPr>
          <a:lstStyle/>
          <a:p>
            <a:r>
              <a:rPr lang="en-US" sz="2600" dirty="0" smtClean="0">
                <a:solidFill>
                  <a:srgbClr val="0070C0"/>
                </a:solidFill>
              </a:rPr>
              <a:t>Improve usability and ease for the customer</a:t>
            </a:r>
            <a:endParaRPr lang="en-US" sz="1400" dirty="0" smtClean="0">
              <a:solidFill>
                <a:srgbClr val="0070C0"/>
              </a:solidFill>
            </a:endParaRPr>
          </a:p>
          <a:p>
            <a:r>
              <a:rPr lang="en-US" sz="2600" dirty="0" smtClean="0">
                <a:solidFill>
                  <a:srgbClr val="0070C0"/>
                </a:solidFill>
              </a:rPr>
              <a:t>Scalable, to handle new data input as it becomes available</a:t>
            </a:r>
            <a:endParaRPr lang="en-US" sz="1400" dirty="0" smtClean="0">
              <a:solidFill>
                <a:srgbClr val="0070C0"/>
              </a:solidFill>
            </a:endParaRPr>
          </a:p>
          <a:p>
            <a:r>
              <a:rPr lang="en-US" sz="2600" dirty="0" smtClean="0">
                <a:solidFill>
                  <a:srgbClr val="0070C0"/>
                </a:solidFill>
              </a:rPr>
              <a:t>A one-stop-shop for multi-modal traveler information</a:t>
            </a:r>
            <a:endParaRPr lang="en-US" sz="1000" dirty="0" smtClean="0">
              <a:solidFill>
                <a:srgbClr val="FF0000"/>
              </a:solidFill>
            </a:endParaRPr>
          </a:p>
          <a:p>
            <a:r>
              <a:rPr lang="en-US" sz="2600" dirty="0" smtClean="0">
                <a:solidFill>
                  <a:srgbClr val="0070C0"/>
                </a:solidFill>
              </a:rPr>
              <a:t>Make use of advances in technology</a:t>
            </a:r>
            <a:endParaRPr lang="en-US" sz="1400" dirty="0" smtClean="0">
              <a:solidFill>
                <a:srgbClr val="0070C0"/>
              </a:solidFill>
            </a:endParaRPr>
          </a:p>
          <a:p>
            <a:r>
              <a:rPr lang="en-US" sz="2600" dirty="0" smtClean="0">
                <a:solidFill>
                  <a:srgbClr val="0070C0"/>
                </a:solidFill>
              </a:rPr>
              <a:t>Regional and statewide focused</a:t>
            </a:r>
            <a:endParaRPr lang="en-US" sz="1400" dirty="0" smtClean="0">
              <a:solidFill>
                <a:srgbClr val="0070C0"/>
              </a:solidFill>
            </a:endParaRPr>
          </a:p>
          <a:p>
            <a:r>
              <a:rPr lang="en-US" sz="2600" dirty="0" smtClean="0">
                <a:solidFill>
                  <a:srgbClr val="0070C0"/>
                </a:solidFill>
              </a:rPr>
              <a:t>Consider Nevada’s texting while driving ban, effective as of January 2012</a:t>
            </a:r>
            <a:endParaRPr lang="en-US" dirty="0" smtClean="0">
              <a:solidFill>
                <a:srgbClr val="0070C0"/>
              </a:solidFill>
            </a:endParaRPr>
          </a:p>
        </p:txBody>
      </p:sp>
      <p:sp>
        <p:nvSpPr>
          <p:cNvPr id="4" name="Slide Number Placeholder 3"/>
          <p:cNvSpPr>
            <a:spLocks noGrp="1"/>
          </p:cNvSpPr>
          <p:nvPr>
            <p:ph type="sldNum" sz="quarter" idx="12"/>
          </p:nvPr>
        </p:nvSpPr>
        <p:spPr/>
        <p:txBody>
          <a:bodyPr/>
          <a:lstStyle/>
          <a:p>
            <a:fld id="{DF72ABD1-E10F-4A94-A663-23B98C6A9FBD}" type="slidenum">
              <a:rPr lang="en-US" smtClean="0"/>
              <a:pPr/>
              <a:t>2</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0" y="5867400"/>
            <a:ext cx="1981201" cy="990600"/>
          </a:xfrm>
          <a:prstGeom prst="rect">
            <a:avLst/>
          </a:prstGeom>
          <a:noFill/>
          <a:ln w="9525">
            <a:noFill/>
            <a:miter lim="800000"/>
            <a:headEnd/>
            <a:tailEnd/>
          </a:ln>
        </p:spPr>
      </p:pic>
    </p:spTree>
    <p:extLst>
      <p:ext uri="{BB962C8B-B14F-4D97-AF65-F5344CB8AC3E}">
        <p14:creationId xmlns="" xmlns:p14="http://schemas.microsoft.com/office/powerpoint/2010/main" val="724760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NNG511 Presentation Overview</a:t>
            </a:r>
            <a:endParaRPr lang="en-US" dirty="0"/>
          </a:p>
        </p:txBody>
      </p:sp>
      <p:sp>
        <p:nvSpPr>
          <p:cNvPr id="3" name="Content Placeholder 2"/>
          <p:cNvSpPr>
            <a:spLocks noGrp="1"/>
          </p:cNvSpPr>
          <p:nvPr>
            <p:ph idx="1"/>
          </p:nvPr>
        </p:nvSpPr>
        <p:spPr/>
        <p:txBody>
          <a:bodyPr>
            <a:normAutofit/>
          </a:bodyPr>
          <a:lstStyle/>
          <a:p>
            <a:r>
              <a:rPr lang="en-US" sz="2600" dirty="0" smtClean="0">
                <a:solidFill>
                  <a:srgbClr val="0070C0"/>
                </a:solidFill>
              </a:rPr>
              <a:t>Project Scope</a:t>
            </a:r>
            <a:endParaRPr lang="en-US" sz="1400" dirty="0" smtClean="0">
              <a:solidFill>
                <a:srgbClr val="0070C0"/>
              </a:solidFill>
            </a:endParaRPr>
          </a:p>
          <a:p>
            <a:r>
              <a:rPr lang="en-US" sz="2600" dirty="0" smtClean="0">
                <a:solidFill>
                  <a:srgbClr val="0070C0"/>
                </a:solidFill>
              </a:rPr>
              <a:t>System Overview</a:t>
            </a:r>
            <a:endParaRPr lang="en-US" sz="1400" dirty="0" smtClean="0">
              <a:solidFill>
                <a:srgbClr val="0070C0"/>
              </a:solidFill>
            </a:endParaRPr>
          </a:p>
          <a:p>
            <a:pPr lvl="1"/>
            <a:r>
              <a:rPr lang="en-US" sz="2200" dirty="0" smtClean="0">
                <a:solidFill>
                  <a:srgbClr val="0070C0"/>
                </a:solidFill>
              </a:rPr>
              <a:t>High Level Functionality</a:t>
            </a:r>
          </a:p>
          <a:p>
            <a:pPr lvl="2"/>
            <a:r>
              <a:rPr lang="en-US" sz="1200" dirty="0" smtClean="0">
                <a:solidFill>
                  <a:srgbClr val="0070C0"/>
                </a:solidFill>
              </a:rPr>
              <a:t>Interactive Voice Response system (IVR)/Telephone</a:t>
            </a:r>
            <a:endParaRPr lang="en-US" sz="1000" dirty="0" smtClean="0">
              <a:solidFill>
                <a:srgbClr val="FF0000"/>
              </a:solidFill>
            </a:endParaRPr>
          </a:p>
          <a:p>
            <a:pPr lvl="2"/>
            <a:r>
              <a:rPr lang="en-US" sz="1200" dirty="0" smtClean="0">
                <a:solidFill>
                  <a:srgbClr val="0070C0"/>
                </a:solidFill>
              </a:rPr>
              <a:t>Web, Mobile Apps, Social Media, Alerts</a:t>
            </a:r>
            <a:endParaRPr lang="en-US" sz="1000" dirty="0" smtClean="0">
              <a:solidFill>
                <a:srgbClr val="FF0000"/>
              </a:solidFill>
            </a:endParaRPr>
          </a:p>
          <a:p>
            <a:pPr lvl="2"/>
            <a:r>
              <a:rPr lang="en-US" sz="1200" dirty="0" smtClean="0">
                <a:solidFill>
                  <a:srgbClr val="0070C0"/>
                </a:solidFill>
              </a:rPr>
              <a:t>CRS</a:t>
            </a:r>
            <a:r>
              <a:rPr lang="en-US" sz="1200" dirty="0" smtClean="0">
                <a:solidFill>
                  <a:srgbClr val="0070C0"/>
                </a:solidFill>
              </a:rPr>
              <a:t>, Data Fusion, </a:t>
            </a:r>
            <a:r>
              <a:rPr lang="en-US" sz="1200" dirty="0" smtClean="0">
                <a:solidFill>
                  <a:srgbClr val="0070C0"/>
                </a:solidFill>
              </a:rPr>
              <a:t>TMDD/C2C</a:t>
            </a:r>
            <a:endParaRPr lang="en-US" sz="600" dirty="0" smtClean="0">
              <a:solidFill>
                <a:srgbClr val="FF0000"/>
              </a:solidFill>
            </a:endParaRPr>
          </a:p>
          <a:p>
            <a:r>
              <a:rPr lang="en-US" sz="2600" dirty="0" smtClean="0">
                <a:solidFill>
                  <a:srgbClr val="0070C0"/>
                </a:solidFill>
              </a:rPr>
              <a:t>Major Project Milestones/High Level </a:t>
            </a:r>
            <a:r>
              <a:rPr lang="en-US" sz="2600" dirty="0" smtClean="0">
                <a:solidFill>
                  <a:srgbClr val="0070C0"/>
                </a:solidFill>
              </a:rPr>
              <a:t>Schedule</a:t>
            </a:r>
            <a:endParaRPr lang="en-US" sz="1400" dirty="0" smtClean="0">
              <a:solidFill>
                <a:srgbClr val="0070C0"/>
              </a:solidFill>
            </a:endParaRPr>
          </a:p>
          <a:p>
            <a:r>
              <a:rPr lang="en-US" sz="2600" dirty="0" smtClean="0">
                <a:solidFill>
                  <a:srgbClr val="0070C0"/>
                </a:solidFill>
              </a:rPr>
              <a:t>Questions</a:t>
            </a:r>
            <a:endParaRPr lang="en-US" sz="2800" dirty="0" smtClean="0">
              <a:solidFill>
                <a:srgbClr val="0070C0"/>
              </a:solidFill>
            </a:endParaRPr>
          </a:p>
          <a:p>
            <a:pPr>
              <a:buNone/>
            </a:pPr>
            <a:endParaRPr lang="en-US" dirty="0" smtClean="0">
              <a:solidFill>
                <a:srgbClr val="0070C0"/>
              </a:solidFill>
            </a:endParaRPr>
          </a:p>
          <a:p>
            <a:endParaRPr lang="en-US" dirty="0" smtClean="0">
              <a:solidFill>
                <a:srgbClr val="0070C0"/>
              </a:solidFill>
            </a:endParaRPr>
          </a:p>
        </p:txBody>
      </p:sp>
      <p:sp>
        <p:nvSpPr>
          <p:cNvPr id="4" name="Slide Number Placeholder 3"/>
          <p:cNvSpPr>
            <a:spLocks noGrp="1"/>
          </p:cNvSpPr>
          <p:nvPr>
            <p:ph type="sldNum" sz="quarter" idx="12"/>
          </p:nvPr>
        </p:nvSpPr>
        <p:spPr/>
        <p:txBody>
          <a:bodyPr/>
          <a:lstStyle/>
          <a:p>
            <a:fld id="{DF72ABD1-E10F-4A94-A663-23B98C6A9FBD}" type="slidenum">
              <a:rPr lang="en-US" smtClean="0"/>
              <a:pPr/>
              <a:t>3</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0" y="5867400"/>
            <a:ext cx="1981201" cy="990600"/>
          </a:xfrm>
          <a:prstGeom prst="rect">
            <a:avLst/>
          </a:prstGeom>
          <a:noFill/>
          <a:ln w="9525">
            <a:noFill/>
            <a:miter lim="800000"/>
            <a:headEnd/>
            <a:tailEnd/>
          </a:ln>
        </p:spPr>
      </p:pic>
    </p:spTree>
    <p:extLst>
      <p:ext uri="{BB962C8B-B14F-4D97-AF65-F5344CB8AC3E}">
        <p14:creationId xmlns="" xmlns:p14="http://schemas.microsoft.com/office/powerpoint/2010/main" val="724760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NNG511 Project Scope</a:t>
            </a:r>
            <a:endParaRPr lang="en-US" dirty="0"/>
          </a:p>
        </p:txBody>
      </p:sp>
      <p:sp>
        <p:nvSpPr>
          <p:cNvPr id="3" name="Content Placeholder 2"/>
          <p:cNvSpPr>
            <a:spLocks noGrp="1"/>
          </p:cNvSpPr>
          <p:nvPr>
            <p:ph idx="1"/>
          </p:nvPr>
        </p:nvSpPr>
        <p:spPr/>
        <p:txBody>
          <a:bodyPr>
            <a:normAutofit fontScale="70000" lnSpcReduction="20000"/>
          </a:bodyPr>
          <a:lstStyle/>
          <a:p>
            <a:endParaRPr lang="en-US" sz="1800" dirty="0" smtClean="0"/>
          </a:p>
          <a:p>
            <a:r>
              <a:rPr lang="en-US" sz="3400" dirty="0" smtClean="0">
                <a:solidFill>
                  <a:srgbClr val="0070C0"/>
                </a:solidFill>
              </a:rPr>
              <a:t>Implement a system that maximizes the use of NDOT’s and surrounding States’ data to deliver accurate and reliable traveler information seamlessly to the public through a 511 interactive voice response (IVR) telephone service and an intuitive web site with both a statewide and regional focus. </a:t>
            </a:r>
          </a:p>
          <a:p>
            <a:endParaRPr lang="en-US" sz="1800" dirty="0" smtClean="0"/>
          </a:p>
          <a:p>
            <a:r>
              <a:rPr lang="en-US" sz="3400" dirty="0" smtClean="0">
                <a:solidFill>
                  <a:srgbClr val="0070C0"/>
                </a:solidFill>
              </a:rPr>
              <a:t>Developed and deployed in two phases</a:t>
            </a:r>
            <a:r>
              <a:rPr lang="en-US" sz="3400" dirty="0" smtClean="0">
                <a:solidFill>
                  <a:srgbClr val="0070C0"/>
                </a:solidFill>
              </a:rPr>
              <a:t>.</a:t>
            </a:r>
          </a:p>
          <a:p>
            <a:endParaRPr lang="en-US" sz="3400" dirty="0" smtClean="0">
              <a:solidFill>
                <a:srgbClr val="0070C0"/>
              </a:solidFill>
            </a:endParaRPr>
          </a:p>
          <a:p>
            <a:r>
              <a:rPr lang="en-US" sz="3400" dirty="0" smtClean="0">
                <a:solidFill>
                  <a:srgbClr val="0070C0"/>
                </a:solidFill>
              </a:rPr>
              <a:t>Develop a sophisticated  IVR Telephone system. </a:t>
            </a:r>
          </a:p>
          <a:p>
            <a:pPr>
              <a:buNone/>
            </a:pPr>
            <a:endParaRPr lang="en-US" sz="1800" dirty="0" smtClean="0"/>
          </a:p>
          <a:p>
            <a:r>
              <a:rPr lang="en-US" sz="3400" dirty="0" smtClean="0">
                <a:solidFill>
                  <a:srgbClr val="0070C0"/>
                </a:solidFill>
              </a:rPr>
              <a:t>Develop an Enhanced Interactive Web site.</a:t>
            </a:r>
          </a:p>
          <a:p>
            <a:endParaRPr lang="en-US" sz="3400" dirty="0" smtClean="0">
              <a:solidFill>
                <a:srgbClr val="0070C0"/>
              </a:solidFill>
            </a:endParaRPr>
          </a:p>
          <a:p>
            <a:r>
              <a:rPr lang="en-US" sz="3400" dirty="0" smtClean="0">
                <a:solidFill>
                  <a:srgbClr val="0070C0"/>
                </a:solidFill>
              </a:rPr>
              <a:t>Develop Data Fusion Interfaces to NV districts.</a:t>
            </a:r>
          </a:p>
          <a:p>
            <a:endParaRPr lang="en-US" sz="3400" dirty="0" smtClean="0">
              <a:solidFill>
                <a:srgbClr val="0070C0"/>
              </a:solidFill>
            </a:endParaRPr>
          </a:p>
          <a:p>
            <a:pPr>
              <a:buNone/>
            </a:pPr>
            <a:endParaRPr lang="en-US" sz="1800" dirty="0"/>
          </a:p>
        </p:txBody>
      </p:sp>
      <p:sp>
        <p:nvSpPr>
          <p:cNvPr id="4" name="Slide Number Placeholder 3"/>
          <p:cNvSpPr>
            <a:spLocks noGrp="1"/>
          </p:cNvSpPr>
          <p:nvPr>
            <p:ph type="sldNum" sz="quarter" idx="12"/>
          </p:nvPr>
        </p:nvSpPr>
        <p:spPr/>
        <p:txBody>
          <a:bodyPr/>
          <a:lstStyle/>
          <a:p>
            <a:fld id="{DF72ABD1-E10F-4A94-A663-23B98C6A9FBD}" type="slidenum">
              <a:rPr lang="en-US" smtClean="0"/>
              <a:pPr/>
              <a:t>4</a:t>
            </a:fld>
            <a:endParaRPr lang="en-US" dirty="0"/>
          </a:p>
        </p:txBody>
      </p:sp>
      <p:pic>
        <p:nvPicPr>
          <p:cNvPr id="5" name="Picture 1"/>
          <p:cNvPicPr>
            <a:picLocks noChangeAspect="1" noChangeArrowheads="1"/>
          </p:cNvPicPr>
          <p:nvPr/>
        </p:nvPicPr>
        <p:blipFill>
          <a:blip r:embed="rId2" cstate="print"/>
          <a:srcRect/>
          <a:stretch>
            <a:fillRect/>
          </a:stretch>
        </p:blipFill>
        <p:spPr bwMode="auto">
          <a:xfrm>
            <a:off x="0" y="5867400"/>
            <a:ext cx="1981201"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NNG511 Project Scope</a:t>
            </a:r>
            <a:endParaRPr lang="en-US" dirty="0"/>
          </a:p>
        </p:txBody>
      </p:sp>
      <p:sp>
        <p:nvSpPr>
          <p:cNvPr id="3" name="Content Placeholder 2"/>
          <p:cNvSpPr>
            <a:spLocks noGrp="1"/>
          </p:cNvSpPr>
          <p:nvPr>
            <p:ph idx="1"/>
          </p:nvPr>
        </p:nvSpPr>
        <p:spPr/>
        <p:txBody>
          <a:bodyPr>
            <a:normAutofit fontScale="62500" lnSpcReduction="20000"/>
          </a:bodyPr>
          <a:lstStyle/>
          <a:p>
            <a:endParaRPr lang="en-US" sz="1800" dirty="0" smtClean="0"/>
          </a:p>
          <a:p>
            <a:r>
              <a:rPr lang="en-US" sz="3800" dirty="0" smtClean="0">
                <a:solidFill>
                  <a:srgbClr val="0070C0"/>
                </a:solidFill>
              </a:rPr>
              <a:t>Deliver Mobile Apps, Social Media &amp; Alerts .</a:t>
            </a:r>
          </a:p>
          <a:p>
            <a:pPr lvl="1"/>
            <a:r>
              <a:rPr lang="en-US" sz="3800" dirty="0" smtClean="0">
                <a:solidFill>
                  <a:srgbClr val="0070C0"/>
                </a:solidFill>
              </a:rPr>
              <a:t>Regional Twitter Feeds</a:t>
            </a:r>
          </a:p>
          <a:p>
            <a:pPr lvl="1"/>
            <a:r>
              <a:rPr lang="en-US" sz="3800" dirty="0" smtClean="0">
                <a:solidFill>
                  <a:srgbClr val="0070C0"/>
                </a:solidFill>
              </a:rPr>
              <a:t>Updated automatically</a:t>
            </a:r>
          </a:p>
          <a:p>
            <a:pPr lvl="1"/>
            <a:r>
              <a:rPr lang="en-US" sz="3800" dirty="0" smtClean="0">
                <a:solidFill>
                  <a:srgbClr val="0070C0"/>
                </a:solidFill>
              </a:rPr>
              <a:t>Option for operators to tweet</a:t>
            </a:r>
          </a:p>
          <a:p>
            <a:endParaRPr lang="en-US" sz="3400" dirty="0" smtClean="0">
              <a:solidFill>
                <a:srgbClr val="0070C0"/>
              </a:solidFill>
            </a:endParaRPr>
          </a:p>
          <a:p>
            <a:r>
              <a:rPr lang="en-US" sz="3800" dirty="0" smtClean="0">
                <a:solidFill>
                  <a:srgbClr val="0070C0"/>
                </a:solidFill>
              </a:rPr>
              <a:t>Develop a Condition Reporting System (CRS) to enter floodgate and web banner messages that include AMBER and SILVER Alerts, major closures, statewide events, flooding, etc. Create HAR messages and have the ability to input incidents .</a:t>
            </a:r>
          </a:p>
          <a:p>
            <a:endParaRPr lang="en-US" sz="3800" dirty="0" smtClean="0">
              <a:solidFill>
                <a:srgbClr val="0070C0"/>
              </a:solidFill>
            </a:endParaRPr>
          </a:p>
          <a:p>
            <a:r>
              <a:rPr lang="en-US" sz="3800" dirty="0" smtClean="0">
                <a:solidFill>
                  <a:srgbClr val="0070C0"/>
                </a:solidFill>
              </a:rPr>
              <a:t>Develop NDOT TMDD Data Warehouse Interface - C2C  (phase 2).</a:t>
            </a:r>
            <a:r>
              <a:rPr lang="en-US" sz="1800" dirty="0" smtClean="0"/>
              <a:t>	</a:t>
            </a:r>
          </a:p>
          <a:p>
            <a:pPr>
              <a:buNone/>
            </a:pPr>
            <a:r>
              <a:rPr lang="en-US" sz="1800" dirty="0" smtClean="0"/>
              <a:t>	</a:t>
            </a:r>
          </a:p>
          <a:p>
            <a:pPr>
              <a:buNone/>
            </a:pPr>
            <a:endParaRPr lang="en-US" sz="1800" dirty="0"/>
          </a:p>
        </p:txBody>
      </p:sp>
      <p:sp>
        <p:nvSpPr>
          <p:cNvPr id="4" name="Slide Number Placeholder 3"/>
          <p:cNvSpPr>
            <a:spLocks noGrp="1"/>
          </p:cNvSpPr>
          <p:nvPr>
            <p:ph type="sldNum" sz="quarter" idx="12"/>
          </p:nvPr>
        </p:nvSpPr>
        <p:spPr/>
        <p:txBody>
          <a:bodyPr/>
          <a:lstStyle/>
          <a:p>
            <a:fld id="{DF72ABD1-E10F-4A94-A663-23B98C6A9FBD}" type="slidenum">
              <a:rPr lang="en-US" smtClean="0"/>
              <a:pPr/>
              <a:t>5</a:t>
            </a:fld>
            <a:endParaRPr lang="en-US" dirty="0"/>
          </a:p>
        </p:txBody>
      </p:sp>
      <p:pic>
        <p:nvPicPr>
          <p:cNvPr id="5" name="Picture 1"/>
          <p:cNvPicPr>
            <a:picLocks noChangeAspect="1" noChangeArrowheads="1"/>
          </p:cNvPicPr>
          <p:nvPr/>
        </p:nvPicPr>
        <p:blipFill>
          <a:blip r:embed="rId2" cstate="print"/>
          <a:srcRect/>
          <a:stretch>
            <a:fillRect/>
          </a:stretch>
        </p:blipFill>
        <p:spPr bwMode="auto">
          <a:xfrm>
            <a:off x="0" y="5867400"/>
            <a:ext cx="1981201"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NNG511 System Overview</a:t>
            </a:r>
            <a:endParaRPr lang="en-US" dirty="0"/>
          </a:p>
        </p:txBody>
      </p:sp>
      <p:sp>
        <p:nvSpPr>
          <p:cNvPr id="3" name="Content Placeholder 2"/>
          <p:cNvSpPr>
            <a:spLocks noGrp="1"/>
          </p:cNvSpPr>
          <p:nvPr>
            <p:ph idx="1"/>
          </p:nvPr>
        </p:nvSpPr>
        <p:spPr/>
        <p:txBody>
          <a:bodyPr>
            <a:normAutofit/>
          </a:bodyPr>
          <a:lstStyle/>
          <a:p>
            <a:pPr lvl="1" algn="ctr">
              <a:lnSpc>
                <a:spcPct val="80000"/>
              </a:lnSpc>
              <a:buFont typeface="Arial" pitchFamily="34" charset="0"/>
              <a:buNone/>
            </a:pPr>
            <a:r>
              <a:rPr lang="en-US" sz="2400" b="1" dirty="0" smtClean="0">
                <a:solidFill>
                  <a:srgbClr val="0070C0"/>
                </a:solidFill>
              </a:rPr>
              <a:t>Major Components</a:t>
            </a:r>
          </a:p>
          <a:p>
            <a:pPr lvl="1">
              <a:lnSpc>
                <a:spcPct val="80000"/>
              </a:lnSpc>
              <a:buFont typeface="Arial" pitchFamily="34" charset="0"/>
              <a:buNone/>
            </a:pPr>
            <a:endParaRPr lang="en-US" sz="2400" dirty="0" smtClean="0">
              <a:solidFill>
                <a:srgbClr val="0070C0"/>
              </a:solidFill>
            </a:endParaRPr>
          </a:p>
          <a:p>
            <a:pPr lvl="2">
              <a:lnSpc>
                <a:spcPct val="80000"/>
              </a:lnSpc>
            </a:pPr>
            <a:r>
              <a:rPr lang="en-US" dirty="0" smtClean="0">
                <a:solidFill>
                  <a:srgbClr val="0070C0"/>
                </a:solidFill>
              </a:rPr>
              <a:t>Condition Reporting System</a:t>
            </a:r>
          </a:p>
          <a:p>
            <a:pPr lvl="2">
              <a:lnSpc>
                <a:spcPct val="80000"/>
              </a:lnSpc>
            </a:pPr>
            <a:r>
              <a:rPr lang="en-US" dirty="0" smtClean="0">
                <a:solidFill>
                  <a:srgbClr val="0070C0"/>
                </a:solidFill>
              </a:rPr>
              <a:t>NV Data Warehouse Integration/C2C</a:t>
            </a:r>
          </a:p>
          <a:p>
            <a:pPr lvl="2">
              <a:lnSpc>
                <a:spcPct val="80000"/>
              </a:lnSpc>
            </a:pPr>
            <a:r>
              <a:rPr lang="en-US" dirty="0" smtClean="0">
                <a:solidFill>
                  <a:srgbClr val="0070C0"/>
                </a:solidFill>
              </a:rPr>
              <a:t>Data Fusion</a:t>
            </a:r>
          </a:p>
          <a:p>
            <a:pPr lvl="2">
              <a:lnSpc>
                <a:spcPct val="80000"/>
              </a:lnSpc>
            </a:pPr>
            <a:r>
              <a:rPr lang="en-US" dirty="0" smtClean="0">
                <a:solidFill>
                  <a:srgbClr val="0070C0"/>
                </a:solidFill>
              </a:rPr>
              <a:t>Mobile Apps, Social Media, Alerts</a:t>
            </a:r>
          </a:p>
          <a:p>
            <a:pPr lvl="2">
              <a:lnSpc>
                <a:spcPct val="80000"/>
              </a:lnSpc>
            </a:pPr>
            <a:r>
              <a:rPr lang="en-US" dirty="0" smtClean="0">
                <a:solidFill>
                  <a:srgbClr val="0070C0"/>
                </a:solidFill>
              </a:rPr>
              <a:t>Interactive Web </a:t>
            </a:r>
            <a:r>
              <a:rPr lang="en-US" dirty="0" smtClean="0">
                <a:solidFill>
                  <a:srgbClr val="0070C0"/>
                </a:solidFill>
              </a:rPr>
              <a:t>Site</a:t>
            </a:r>
          </a:p>
          <a:p>
            <a:pPr lvl="2">
              <a:lnSpc>
                <a:spcPct val="80000"/>
              </a:lnSpc>
            </a:pPr>
            <a:r>
              <a:rPr lang="en-US" dirty="0" smtClean="0">
                <a:solidFill>
                  <a:srgbClr val="0070C0"/>
                </a:solidFill>
              </a:rPr>
              <a:t>Phone/IVR (Interactive Voice Response)</a:t>
            </a:r>
          </a:p>
          <a:p>
            <a:pPr lvl="2">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F72ABD1-E10F-4A94-A663-23B98C6A9FBD}" type="slidenum">
              <a:rPr lang="en-US" smtClean="0"/>
              <a:pPr/>
              <a:t>6</a:t>
            </a:fld>
            <a:endParaRPr lang="en-US" dirty="0"/>
          </a:p>
        </p:txBody>
      </p:sp>
      <p:pic>
        <p:nvPicPr>
          <p:cNvPr id="5" name="Picture 1"/>
          <p:cNvPicPr>
            <a:picLocks noChangeAspect="1" noChangeArrowheads="1"/>
          </p:cNvPicPr>
          <p:nvPr/>
        </p:nvPicPr>
        <p:blipFill>
          <a:blip r:embed="rId2" cstate="print"/>
          <a:srcRect/>
          <a:stretch>
            <a:fillRect/>
          </a:stretch>
        </p:blipFill>
        <p:spPr bwMode="auto">
          <a:xfrm>
            <a:off x="0" y="5867400"/>
            <a:ext cx="1981201"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3200" dirty="0" smtClean="0"/>
              <a:t>System Overview</a:t>
            </a:r>
            <a:r>
              <a:rPr lang="en-US" sz="3600" dirty="0" smtClean="0"/>
              <a:t> - IVR</a:t>
            </a:r>
            <a:endParaRPr lang="en-US" sz="3600" dirty="0"/>
          </a:p>
        </p:txBody>
      </p:sp>
      <p:sp>
        <p:nvSpPr>
          <p:cNvPr id="3" name="Content Placeholder 2"/>
          <p:cNvSpPr>
            <a:spLocks noGrp="1"/>
          </p:cNvSpPr>
          <p:nvPr>
            <p:ph idx="1"/>
          </p:nvPr>
        </p:nvSpPr>
        <p:spPr>
          <a:xfrm>
            <a:off x="304800" y="1447800"/>
            <a:ext cx="8686800" cy="4800600"/>
          </a:xfrm>
        </p:spPr>
        <p:txBody>
          <a:bodyPr>
            <a:noAutofit/>
          </a:bodyPr>
          <a:lstStyle/>
          <a:p>
            <a:pPr lvl="0">
              <a:lnSpc>
                <a:spcPct val="80000"/>
              </a:lnSpc>
            </a:pPr>
            <a:r>
              <a:rPr lang="en-US" sz="2400" dirty="0" smtClean="0">
                <a:solidFill>
                  <a:srgbClr val="0070C0"/>
                </a:solidFill>
              </a:rPr>
              <a:t>Real-time, relevant information, including data from, incidents, closures, work zones, special events, and weather, based on Points of Interest such as cities, tunnels, bridges or other landmarks.</a:t>
            </a:r>
          </a:p>
          <a:p>
            <a:pPr lvl="0">
              <a:lnSpc>
                <a:spcPct val="80000"/>
              </a:lnSpc>
            </a:pPr>
            <a:r>
              <a:rPr lang="en-US" sz="2400" dirty="0" smtClean="0">
                <a:solidFill>
                  <a:srgbClr val="0070C0"/>
                </a:solidFill>
              </a:rPr>
              <a:t>Route planning/travel time, including incidents along the chosen route.</a:t>
            </a:r>
          </a:p>
          <a:p>
            <a:pPr lvl="0">
              <a:lnSpc>
                <a:spcPct val="80000"/>
              </a:lnSpc>
            </a:pPr>
            <a:r>
              <a:rPr lang="en-US" sz="2400" dirty="0" smtClean="0">
                <a:solidFill>
                  <a:srgbClr val="0070C0"/>
                </a:solidFill>
              </a:rPr>
              <a:t>Floodgate messages and Amber alerts that can play statewide or within one of the three regions within the state, and that will be configured to play at certain pre-defined points in the call flow.</a:t>
            </a:r>
          </a:p>
          <a:p>
            <a:pPr lvl="0">
              <a:lnSpc>
                <a:spcPct val="80000"/>
              </a:lnSpc>
            </a:pPr>
            <a:r>
              <a:rPr lang="en-US" sz="2400" dirty="0" smtClean="0">
                <a:solidFill>
                  <a:srgbClr val="0070C0"/>
                </a:solidFill>
              </a:rPr>
              <a:t>Transfers to other State of Nevada transportation agencies, neighboring 511 systems, and so forth.</a:t>
            </a:r>
            <a:endParaRPr lang="en-US" sz="1400" dirty="0" smtClean="0"/>
          </a:p>
        </p:txBody>
      </p:sp>
      <p:sp>
        <p:nvSpPr>
          <p:cNvPr id="4" name="Slide Number Placeholder 3"/>
          <p:cNvSpPr>
            <a:spLocks noGrp="1"/>
          </p:cNvSpPr>
          <p:nvPr>
            <p:ph type="sldNum" sz="quarter" idx="12"/>
          </p:nvPr>
        </p:nvSpPr>
        <p:spPr/>
        <p:txBody>
          <a:bodyPr/>
          <a:lstStyle/>
          <a:p>
            <a:fld id="{DF72ABD1-E10F-4A94-A663-23B98C6A9FBD}" type="slidenum">
              <a:rPr lang="en-US" smtClean="0"/>
              <a:pPr/>
              <a:t>7</a:t>
            </a:fld>
            <a:endParaRPr lang="en-US" dirty="0"/>
          </a:p>
        </p:txBody>
      </p:sp>
      <p:pic>
        <p:nvPicPr>
          <p:cNvPr id="5" name="Picture 1"/>
          <p:cNvPicPr>
            <a:picLocks noChangeAspect="1" noChangeArrowheads="1"/>
          </p:cNvPicPr>
          <p:nvPr/>
        </p:nvPicPr>
        <p:blipFill>
          <a:blip r:embed="rId2" cstate="print"/>
          <a:srcRect/>
          <a:stretch>
            <a:fillRect/>
          </a:stretch>
        </p:blipFill>
        <p:spPr bwMode="auto">
          <a:xfrm>
            <a:off x="0" y="5867400"/>
            <a:ext cx="1981201" cy="990600"/>
          </a:xfrm>
          <a:prstGeom prst="rect">
            <a:avLst/>
          </a:prstGeom>
          <a:noFill/>
          <a:ln w="9525">
            <a:noFill/>
            <a:miter lim="800000"/>
            <a:headEnd/>
            <a:tailEnd/>
          </a:ln>
        </p:spPr>
      </p:pic>
    </p:spTree>
    <p:extLst>
      <p:ext uri="{BB962C8B-B14F-4D97-AF65-F5344CB8AC3E}">
        <p14:creationId xmlns="" xmlns:p14="http://schemas.microsoft.com/office/powerpoint/2010/main" val="1885367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3200" dirty="0" smtClean="0"/>
              <a:t>System Overview</a:t>
            </a:r>
            <a:r>
              <a:rPr lang="en-US" sz="3600" dirty="0" smtClean="0"/>
              <a:t> - IVR</a:t>
            </a:r>
            <a:endParaRPr lang="en-US" sz="3600" dirty="0"/>
          </a:p>
        </p:txBody>
      </p:sp>
      <p:sp>
        <p:nvSpPr>
          <p:cNvPr id="3" name="Content Placeholder 2"/>
          <p:cNvSpPr>
            <a:spLocks noGrp="1"/>
          </p:cNvSpPr>
          <p:nvPr>
            <p:ph idx="1"/>
          </p:nvPr>
        </p:nvSpPr>
        <p:spPr>
          <a:xfrm>
            <a:off x="304800" y="1447800"/>
            <a:ext cx="8686800" cy="4800600"/>
          </a:xfrm>
        </p:spPr>
        <p:txBody>
          <a:bodyPr>
            <a:noAutofit/>
          </a:bodyPr>
          <a:lstStyle/>
          <a:p>
            <a:pPr lvl="0">
              <a:lnSpc>
                <a:spcPct val="80000"/>
              </a:lnSpc>
            </a:pPr>
            <a:r>
              <a:rPr lang="en-US" sz="2400" dirty="0" smtClean="0">
                <a:solidFill>
                  <a:srgbClr val="0070C0"/>
                </a:solidFill>
              </a:rPr>
              <a:t>A streamlined menu and shortcuts that allow users to get their desired information quickly.</a:t>
            </a:r>
          </a:p>
          <a:p>
            <a:pPr lvl="0">
              <a:lnSpc>
                <a:spcPct val="80000"/>
              </a:lnSpc>
            </a:pPr>
            <a:r>
              <a:rPr lang="en-US" sz="2400" dirty="0" smtClean="0">
                <a:solidFill>
                  <a:srgbClr val="0070C0"/>
                </a:solidFill>
              </a:rPr>
              <a:t>Integration with back end to provide data.</a:t>
            </a:r>
          </a:p>
          <a:p>
            <a:pPr lvl="0">
              <a:lnSpc>
                <a:spcPct val="80000"/>
              </a:lnSpc>
            </a:pPr>
            <a:r>
              <a:rPr lang="en-US" sz="2400" dirty="0" smtClean="0">
                <a:solidFill>
                  <a:srgbClr val="0070C0"/>
                </a:solidFill>
              </a:rPr>
              <a:t>Transfer to VoltDelta’s Survey Product (DeltaCheck) for optional caller survey function.</a:t>
            </a:r>
          </a:p>
          <a:p>
            <a:pPr lvl="0" eaLnBrk="0">
              <a:buNone/>
            </a:pPr>
            <a:endParaRPr lang="en-US" sz="1800" dirty="0" smtClean="0"/>
          </a:p>
          <a:p>
            <a:pPr lvl="1"/>
            <a:endParaRPr lang="en-US" sz="1800" dirty="0" smtClean="0"/>
          </a:p>
          <a:p>
            <a:pPr lvl="1"/>
            <a:endParaRPr lang="en-US" sz="1400" dirty="0" smtClean="0"/>
          </a:p>
        </p:txBody>
      </p:sp>
      <p:sp>
        <p:nvSpPr>
          <p:cNvPr id="4" name="Slide Number Placeholder 3"/>
          <p:cNvSpPr>
            <a:spLocks noGrp="1"/>
          </p:cNvSpPr>
          <p:nvPr>
            <p:ph type="sldNum" sz="quarter" idx="12"/>
          </p:nvPr>
        </p:nvSpPr>
        <p:spPr/>
        <p:txBody>
          <a:bodyPr/>
          <a:lstStyle/>
          <a:p>
            <a:fld id="{DF72ABD1-E10F-4A94-A663-23B98C6A9FBD}" type="slidenum">
              <a:rPr lang="en-US" smtClean="0"/>
              <a:pPr/>
              <a:t>8</a:t>
            </a:fld>
            <a:endParaRPr lang="en-US" dirty="0"/>
          </a:p>
        </p:txBody>
      </p:sp>
      <p:pic>
        <p:nvPicPr>
          <p:cNvPr id="5" name="Picture 1"/>
          <p:cNvPicPr>
            <a:picLocks noChangeAspect="1" noChangeArrowheads="1"/>
          </p:cNvPicPr>
          <p:nvPr/>
        </p:nvPicPr>
        <p:blipFill>
          <a:blip r:embed="rId2" cstate="print"/>
          <a:srcRect/>
          <a:stretch>
            <a:fillRect/>
          </a:stretch>
        </p:blipFill>
        <p:spPr bwMode="auto">
          <a:xfrm>
            <a:off x="0" y="5867400"/>
            <a:ext cx="1981201" cy="990600"/>
          </a:xfrm>
          <a:prstGeom prst="rect">
            <a:avLst/>
          </a:prstGeom>
          <a:noFill/>
          <a:ln w="9525">
            <a:noFill/>
            <a:miter lim="800000"/>
            <a:headEnd/>
            <a:tailEnd/>
          </a:ln>
        </p:spPr>
      </p:pic>
    </p:spTree>
    <p:extLst>
      <p:ext uri="{BB962C8B-B14F-4D97-AF65-F5344CB8AC3E}">
        <p14:creationId xmlns="" xmlns:p14="http://schemas.microsoft.com/office/powerpoint/2010/main" val="1885367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3600" dirty="0" smtClean="0"/>
              <a:t>System Overview - Web</a:t>
            </a:r>
            <a:endParaRPr lang="en-US" sz="3600" dirty="0"/>
          </a:p>
        </p:txBody>
      </p:sp>
      <p:sp>
        <p:nvSpPr>
          <p:cNvPr id="3" name="Content Placeholder 2"/>
          <p:cNvSpPr>
            <a:spLocks noGrp="1"/>
          </p:cNvSpPr>
          <p:nvPr>
            <p:ph idx="1"/>
          </p:nvPr>
        </p:nvSpPr>
        <p:spPr>
          <a:xfrm>
            <a:off x="228600" y="1524000"/>
            <a:ext cx="8686800" cy="4953000"/>
          </a:xfrm>
        </p:spPr>
        <p:txBody>
          <a:bodyPr>
            <a:normAutofit fontScale="47500" lnSpcReduction="20000"/>
          </a:bodyPr>
          <a:lstStyle/>
          <a:p>
            <a:pPr lvl="0" eaLnBrk="0"/>
            <a:endParaRPr lang="en-US" u="sng" dirty="0" smtClean="0"/>
          </a:p>
          <a:p>
            <a:r>
              <a:rPr lang="en-US" sz="3800" u="sng" dirty="0" smtClean="0">
                <a:solidFill>
                  <a:srgbClr val="0070C0"/>
                </a:solidFill>
              </a:rPr>
              <a:t>A fully functional web </a:t>
            </a:r>
            <a:r>
              <a:rPr lang="en-US" sz="3800" dirty="0" smtClean="0">
                <a:solidFill>
                  <a:srgbClr val="0070C0"/>
                </a:solidFill>
              </a:rPr>
              <a:t>site that includes events, cameras, maps, and other relevant system information.</a:t>
            </a:r>
          </a:p>
          <a:p>
            <a:r>
              <a:rPr lang="en-US" sz="3800" u="sng" dirty="0" smtClean="0">
                <a:solidFill>
                  <a:srgbClr val="0070C0"/>
                </a:solidFill>
              </a:rPr>
              <a:t>A map</a:t>
            </a:r>
            <a:r>
              <a:rPr lang="en-US" sz="3800" dirty="0" smtClean="0">
                <a:solidFill>
                  <a:srgbClr val="0070C0"/>
                </a:solidFill>
              </a:rPr>
              <a:t> that is </a:t>
            </a:r>
            <a:r>
              <a:rPr lang="en-US" sz="3800" dirty="0" err="1" smtClean="0">
                <a:solidFill>
                  <a:srgbClr val="0070C0"/>
                </a:solidFill>
              </a:rPr>
              <a:t>pannable</a:t>
            </a:r>
            <a:r>
              <a:rPr lang="en-US" sz="3800" dirty="0" smtClean="0">
                <a:solidFill>
                  <a:srgbClr val="0070C0"/>
                </a:solidFill>
              </a:rPr>
              <a:t>, </a:t>
            </a:r>
            <a:r>
              <a:rPr lang="en-US" sz="3800" dirty="0" err="1" smtClean="0">
                <a:solidFill>
                  <a:srgbClr val="0070C0"/>
                </a:solidFill>
              </a:rPr>
              <a:t>zoomable</a:t>
            </a:r>
            <a:r>
              <a:rPr lang="en-US" sz="3800" dirty="0" smtClean="0">
                <a:solidFill>
                  <a:srgbClr val="0070C0"/>
                </a:solidFill>
              </a:rPr>
              <a:t>, and includes layers to access other system information such as events.</a:t>
            </a:r>
          </a:p>
          <a:p>
            <a:r>
              <a:rPr lang="en-US" sz="3800" u="sng" dirty="0" smtClean="0">
                <a:solidFill>
                  <a:srgbClr val="0070C0"/>
                </a:solidFill>
              </a:rPr>
              <a:t>Congestion layer</a:t>
            </a:r>
            <a:r>
              <a:rPr lang="en-US" sz="3800" dirty="0" smtClean="0">
                <a:solidFill>
                  <a:srgbClr val="0070C0"/>
                </a:solidFill>
              </a:rPr>
              <a:t> that shows the current roadway speed data.</a:t>
            </a:r>
          </a:p>
          <a:p>
            <a:r>
              <a:rPr lang="en-US" sz="3800" u="sng" dirty="0" smtClean="0">
                <a:solidFill>
                  <a:srgbClr val="0070C0"/>
                </a:solidFill>
              </a:rPr>
              <a:t>Clickable icons</a:t>
            </a:r>
            <a:r>
              <a:rPr lang="en-US" sz="3800" dirty="0" smtClean="0">
                <a:solidFill>
                  <a:srgbClr val="0070C0"/>
                </a:solidFill>
              </a:rPr>
              <a:t> representing incidents, construction, weather, cameras, changeable message signs, and highway advisory radio sites, Road Weather Information Sites (RWIS).</a:t>
            </a:r>
          </a:p>
          <a:p>
            <a:r>
              <a:rPr lang="en-US" sz="3800" u="sng" dirty="0" smtClean="0">
                <a:solidFill>
                  <a:srgbClr val="0070C0"/>
                </a:solidFill>
              </a:rPr>
              <a:t>Selectable layers</a:t>
            </a:r>
            <a:r>
              <a:rPr lang="en-US" sz="3800" dirty="0" smtClean="0">
                <a:solidFill>
                  <a:srgbClr val="0070C0"/>
                </a:solidFill>
              </a:rPr>
              <a:t> that allow the user to turn off any specific categories of information.</a:t>
            </a:r>
          </a:p>
          <a:p>
            <a:r>
              <a:rPr lang="en-US" sz="3800" u="sng" dirty="0" smtClean="0">
                <a:solidFill>
                  <a:srgbClr val="0070C0"/>
                </a:solidFill>
              </a:rPr>
              <a:t>Scrolling alerts</a:t>
            </a:r>
            <a:r>
              <a:rPr lang="en-US" sz="3800" dirty="0" smtClean="0">
                <a:solidFill>
                  <a:srgbClr val="0070C0"/>
                </a:solidFill>
              </a:rPr>
              <a:t> for high priority information, tailored to the location currently being viewed on the map.</a:t>
            </a:r>
          </a:p>
          <a:p>
            <a:r>
              <a:rPr lang="en-US" sz="3800" u="sng" dirty="0" smtClean="0">
                <a:solidFill>
                  <a:srgbClr val="0070C0"/>
                </a:solidFill>
              </a:rPr>
              <a:t>Links to other 511 systems</a:t>
            </a:r>
            <a:r>
              <a:rPr lang="en-US" sz="3800" dirty="0" smtClean="0">
                <a:solidFill>
                  <a:srgbClr val="0070C0"/>
                </a:solidFill>
              </a:rPr>
              <a:t> in adjoining states and other transportation resources in Nevada.</a:t>
            </a:r>
          </a:p>
          <a:p>
            <a:r>
              <a:rPr lang="en-US" sz="3800" u="sng" dirty="0" smtClean="0">
                <a:solidFill>
                  <a:srgbClr val="0070C0"/>
                </a:solidFill>
              </a:rPr>
              <a:t>The ability to create and modify accounts</a:t>
            </a:r>
            <a:r>
              <a:rPr lang="en-US" sz="3800" dirty="0" smtClean="0">
                <a:solidFill>
                  <a:srgbClr val="0070C0"/>
                </a:solidFill>
              </a:rPr>
              <a:t> that enable the user to receive traffic alerts by email or short message service (SMS) messaging.</a:t>
            </a:r>
          </a:p>
          <a:p>
            <a:r>
              <a:rPr lang="en-US" sz="3800" u="sng" dirty="0" smtClean="0">
                <a:solidFill>
                  <a:srgbClr val="0070C0"/>
                </a:solidFill>
              </a:rPr>
              <a:t>Social Networking</a:t>
            </a:r>
            <a:r>
              <a:rPr lang="en-US" sz="3800" dirty="0" smtClean="0">
                <a:solidFill>
                  <a:srgbClr val="0070C0"/>
                </a:solidFill>
              </a:rPr>
              <a:t> integration (</a:t>
            </a:r>
            <a:r>
              <a:rPr lang="en-US" sz="3800" dirty="0" err="1" smtClean="0">
                <a:solidFill>
                  <a:srgbClr val="0070C0"/>
                </a:solidFill>
              </a:rPr>
              <a:t>Facebook</a:t>
            </a:r>
            <a:r>
              <a:rPr lang="en-US" sz="3800" dirty="0" smtClean="0">
                <a:solidFill>
                  <a:srgbClr val="0070C0"/>
                </a:solidFill>
              </a:rPr>
              <a:t>, Twitter). </a:t>
            </a:r>
          </a:p>
          <a:p>
            <a:pPr lvl="0" eaLnBrk="0">
              <a:buNone/>
            </a:pPr>
            <a:endParaRPr lang="en-US" dirty="0" smtClean="0"/>
          </a:p>
          <a:p>
            <a:pPr lvl="1">
              <a:buNone/>
            </a:pPr>
            <a:endParaRPr lang="en-US" dirty="0" smtClean="0"/>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F72ABD1-E10F-4A94-A663-23B98C6A9FBD}" type="slidenum">
              <a:rPr lang="en-US" smtClean="0"/>
              <a:pPr/>
              <a:t>9</a:t>
            </a:fld>
            <a:endParaRPr lang="en-US" dirty="0"/>
          </a:p>
        </p:txBody>
      </p:sp>
      <p:pic>
        <p:nvPicPr>
          <p:cNvPr id="5" name="Picture 1"/>
          <p:cNvPicPr>
            <a:picLocks noChangeAspect="1" noChangeArrowheads="1"/>
          </p:cNvPicPr>
          <p:nvPr/>
        </p:nvPicPr>
        <p:blipFill>
          <a:blip r:embed="rId2" cstate="print"/>
          <a:srcRect/>
          <a:stretch>
            <a:fillRect/>
          </a:stretch>
        </p:blipFill>
        <p:spPr bwMode="auto">
          <a:xfrm>
            <a:off x="0" y="5867400"/>
            <a:ext cx="1981201" cy="990600"/>
          </a:xfrm>
          <a:prstGeom prst="rect">
            <a:avLst/>
          </a:prstGeom>
          <a:noFill/>
          <a:ln w="9525">
            <a:noFill/>
            <a:miter lim="800000"/>
            <a:headEnd/>
            <a:tailEnd/>
          </a:ln>
        </p:spPr>
      </p:pic>
    </p:spTree>
    <p:extLst>
      <p:ext uri="{BB962C8B-B14F-4D97-AF65-F5344CB8AC3E}">
        <p14:creationId xmlns="" xmlns:p14="http://schemas.microsoft.com/office/powerpoint/2010/main" val="1885367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9218</TotalTime>
  <Words>811</Words>
  <Application>Microsoft Office PowerPoint</Application>
  <PresentationFormat>On-screen Show (4:3)</PresentationFormat>
  <Paragraphs>119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General Goals of NNG511</vt:lpstr>
      <vt:lpstr>  NNG511 Presentation Overview</vt:lpstr>
      <vt:lpstr>NNG511 Project Scope</vt:lpstr>
      <vt:lpstr>NNG511 Project Scope</vt:lpstr>
      <vt:lpstr>NNG511 System Overview</vt:lpstr>
      <vt:lpstr>System Overview - IVR</vt:lpstr>
      <vt:lpstr>System Overview - IVR</vt:lpstr>
      <vt:lpstr>System Overview - Web</vt:lpstr>
      <vt:lpstr> Website Features</vt:lpstr>
      <vt:lpstr>Social Media, Mobile Apps &amp; Alerts</vt:lpstr>
      <vt:lpstr>System Overview - Data Fusion</vt:lpstr>
      <vt:lpstr>     Major Project Milestones/Schedule</vt:lpstr>
      <vt:lpstr>Conclusion</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Desiree Meyers</dc:creator>
  <cp:lastModifiedBy>Rod Schilling</cp:lastModifiedBy>
  <cp:revision>371</cp:revision>
  <dcterms:created xsi:type="dcterms:W3CDTF">2010-03-17T13:18:51Z</dcterms:created>
  <dcterms:modified xsi:type="dcterms:W3CDTF">2012-09-25T18:13:43Z</dcterms:modified>
</cp:coreProperties>
</file>